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6"/>
  </p:notesMasterIdLst>
  <p:sldIdLst>
    <p:sldId id="345" r:id="rId6"/>
    <p:sldId id="312" r:id="rId7"/>
    <p:sldId id="346" r:id="rId8"/>
    <p:sldId id="319" r:id="rId9"/>
    <p:sldId id="353" r:id="rId10"/>
    <p:sldId id="343" r:id="rId11"/>
    <p:sldId id="354" r:id="rId12"/>
    <p:sldId id="355" r:id="rId13"/>
    <p:sldId id="339" r:id="rId14"/>
    <p:sldId id="340" r:id="rId15"/>
    <p:sldId id="347" r:id="rId16"/>
    <p:sldId id="357" r:id="rId17"/>
    <p:sldId id="320" r:id="rId18"/>
    <p:sldId id="322" r:id="rId19"/>
    <p:sldId id="351" r:id="rId20"/>
    <p:sldId id="341" r:id="rId21"/>
    <p:sldId id="344" r:id="rId22"/>
    <p:sldId id="342" r:id="rId23"/>
    <p:sldId id="324" r:id="rId24"/>
    <p:sldId id="306" r:id="rId25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e Curtit" initials="JCU" lastIdx="18" clrIdx="0"/>
  <p:cmAuthor id="1" name="Thibault Duvillier" initials="TDU" lastIdx="2" clrIdx="1"/>
  <p:cmAuthor id="2" name="Karin Rosenits" initials="KR" lastIdx="8" clrIdx="2">
    <p:extLst>
      <p:ext uri="{19B8F6BF-5375-455C-9EA6-DF929625EA0E}">
        <p15:presenceInfo xmlns:p15="http://schemas.microsoft.com/office/powerpoint/2012/main" userId="Karin Rosenit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9" autoAdjust="0"/>
    <p:restoredTop sz="94660"/>
  </p:normalViewPr>
  <p:slideViewPr>
    <p:cSldViewPr showGuides="1">
      <p:cViewPr varScale="1">
        <p:scale>
          <a:sx n="89" d="100"/>
          <a:sy n="89" d="100"/>
        </p:scale>
        <p:origin x="121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SAGE%20Budget%20profil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 dirty="0"/>
              <a:t>SAGE2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'2014 Annex1A '!$B$18</c:f>
              <c:strCache>
                <c:ptCount val="1"/>
                <c:pt idx="0">
                  <c:v>SAGE2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E076-4C1A-9E16-AACEF73D3C73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E076-4C1A-9E16-AACEF73D3C73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E076-4C1A-9E16-AACEF73D3C73}"/>
              </c:ext>
            </c:extLst>
          </c:dPt>
          <c:cat>
            <c:numRef>
              <c:f>'2014 Annex1A '!$C$9:$K$9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'2014 Annex1A '!$C$30:$K$30</c:f>
              <c:numCache>
                <c:formatCode>General</c:formatCode>
                <c:ptCount val="9"/>
                <c:pt idx="0">
                  <c:v>851</c:v>
                </c:pt>
                <c:pt idx="1">
                  <c:v>3047</c:v>
                </c:pt>
                <c:pt idx="2">
                  <c:v>3231</c:v>
                </c:pt>
                <c:pt idx="3">
                  <c:v>5007</c:v>
                </c:pt>
                <c:pt idx="4">
                  <c:v>9656</c:v>
                </c:pt>
                <c:pt idx="5">
                  <c:v>25006</c:v>
                </c:pt>
                <c:pt idx="6">
                  <c:v>31456</c:v>
                </c:pt>
                <c:pt idx="7">
                  <c:v>19094</c:v>
                </c:pt>
                <c:pt idx="8">
                  <c:v>2882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76-4C1A-9E16-AACEF73D3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28523648"/>
        <c:axId val="129528960"/>
      </c:barChart>
      <c:catAx>
        <c:axId val="1285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9528960"/>
        <c:crosses val="autoZero"/>
        <c:auto val="1"/>
        <c:lblAlgn val="ctr"/>
        <c:lblOffset val="100"/>
        <c:noMultiLvlLbl val="0"/>
      </c:catAx>
      <c:valAx>
        <c:axId val="1295289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8523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2-20T14:48:05.498" idx="6">
    <p:pos x="3406" y="2416"/>
    <p:text>do we need an updated slide?</p:text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E91D12-8500-4ECC-8349-D00842124D7B}" type="datetimeFigureOut">
              <a:rPr lang="nl-BE"/>
              <a:pPr>
                <a:defRPr/>
              </a:pPr>
              <a:t>17/04/2018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2B0D01-A255-4BD6-B109-ABDF9E6CDB59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3956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92DE65-DC58-4EFD-9C63-BC3EDC65B752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5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195593-F209-4C29-8CCE-269AC807F5AD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5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6000" y="6356350"/>
            <a:ext cx="403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Proprietary Information</a:t>
            </a:r>
          </a:p>
          <a:p>
            <a:pPr>
              <a:defRPr/>
            </a:pPr>
            <a:r>
              <a:rPr lang="en-GB" dirty="0"/>
              <a:t>not to be disclosed or reproduced without prior authorisation</a:t>
            </a:r>
          </a:p>
        </p:txBody>
      </p:sp>
    </p:spTree>
    <p:extLst>
      <p:ext uri="{BB962C8B-B14F-4D97-AF65-F5344CB8AC3E}">
        <p14:creationId xmlns:p14="http://schemas.microsoft.com/office/powerpoint/2010/main" val="406289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</a:t>
            </a:r>
            <a:r>
              <a:rPr lang="nl-BE" dirty="0" err="1"/>
              <a:t>Annual</a:t>
            </a:r>
            <a:r>
              <a:rPr lang="nl-BE" dirty="0"/>
              <a:t> Review Meeting 2017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  <p:extLst>
      <p:ext uri="{BB962C8B-B14F-4D97-AF65-F5344CB8AC3E}">
        <p14:creationId xmlns:p14="http://schemas.microsoft.com/office/powerpoint/2010/main" val="292763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</a:t>
            </a:r>
            <a:r>
              <a:rPr lang="nl-BE" dirty="0" err="1"/>
              <a:t>Annual</a:t>
            </a:r>
            <a:r>
              <a:rPr lang="nl-BE" dirty="0"/>
              <a:t> Review Meeting 2017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  <p:extLst>
      <p:ext uri="{BB962C8B-B14F-4D97-AF65-F5344CB8AC3E}">
        <p14:creationId xmlns:p14="http://schemas.microsoft.com/office/powerpoint/2010/main" val="1826457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</a:t>
            </a:r>
            <a:r>
              <a:rPr lang="nl-BE" dirty="0" err="1"/>
              <a:t>Annual</a:t>
            </a:r>
            <a:r>
              <a:rPr lang="nl-BE" dirty="0"/>
              <a:t> Review Meeting 2017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  <p:extLst>
      <p:ext uri="{BB962C8B-B14F-4D97-AF65-F5344CB8AC3E}">
        <p14:creationId xmlns:p14="http://schemas.microsoft.com/office/powerpoint/2010/main" val="676877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1200" y="313200"/>
            <a:ext cx="8229600" cy="457200"/>
          </a:xfrm>
          <a:prstGeom prst="rect">
            <a:avLst/>
          </a:prstGeom>
        </p:spPr>
        <p:txBody>
          <a:bodyPr/>
          <a:lstStyle>
            <a:lvl1pPr algn="l"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</a:t>
            </a:r>
            <a:r>
              <a:rPr lang="nl-BE" dirty="0" err="1"/>
              <a:t>Annual</a:t>
            </a:r>
            <a:r>
              <a:rPr lang="nl-BE" dirty="0"/>
              <a:t> Review Meeting 2017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  <p:extLst>
      <p:ext uri="{BB962C8B-B14F-4D97-AF65-F5344CB8AC3E}">
        <p14:creationId xmlns:p14="http://schemas.microsoft.com/office/powerpoint/2010/main" val="236089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215" y="376241"/>
            <a:ext cx="7837487" cy="769937"/>
          </a:xfrm>
        </p:spPr>
        <p:txBody>
          <a:bodyPr tIns="0" bIns="0" anchor="t">
            <a:noAutofit/>
          </a:bodyPr>
          <a:lstStyle>
            <a:lvl1pPr>
              <a:defRPr sz="2900" b="1" i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28624" y="1152000"/>
            <a:ext cx="8275638" cy="468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07945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6000" y="6356350"/>
            <a:ext cx="403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Proprietary Information</a:t>
            </a:r>
          </a:p>
          <a:p>
            <a:pPr>
              <a:defRPr/>
            </a:pPr>
            <a:r>
              <a:rPr lang="en-GB" dirty="0"/>
              <a:t>not to be disclosed or reproduced without prior authorisation</a:t>
            </a:r>
          </a:p>
        </p:txBody>
      </p:sp>
    </p:spTree>
    <p:extLst>
      <p:ext uri="{BB962C8B-B14F-4D97-AF65-F5344CB8AC3E}">
        <p14:creationId xmlns:p14="http://schemas.microsoft.com/office/powerpoint/2010/main" val="1059036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</a:t>
            </a:r>
            <a:r>
              <a:rPr lang="nl-BE" dirty="0" err="1"/>
              <a:t>Annual</a:t>
            </a:r>
            <a:r>
              <a:rPr lang="nl-BE" dirty="0"/>
              <a:t> Review Meeting 2017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  <p:extLst>
      <p:ext uri="{BB962C8B-B14F-4D97-AF65-F5344CB8AC3E}">
        <p14:creationId xmlns:p14="http://schemas.microsoft.com/office/powerpoint/2010/main" val="88370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</a:t>
            </a:r>
            <a:r>
              <a:rPr lang="nl-BE" dirty="0" err="1"/>
              <a:t>Annual</a:t>
            </a:r>
            <a:r>
              <a:rPr lang="nl-BE" dirty="0"/>
              <a:t> Review Meeting 2017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  <p:extLst>
      <p:ext uri="{BB962C8B-B14F-4D97-AF65-F5344CB8AC3E}">
        <p14:creationId xmlns:p14="http://schemas.microsoft.com/office/powerpoint/2010/main" val="226779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</a:t>
            </a:r>
            <a:r>
              <a:rPr lang="nl-BE" dirty="0" err="1"/>
              <a:t>Annual</a:t>
            </a:r>
            <a:r>
              <a:rPr lang="nl-BE" dirty="0"/>
              <a:t> Review Meeting 2017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  <p:extLst>
      <p:ext uri="{BB962C8B-B14F-4D97-AF65-F5344CB8AC3E}">
        <p14:creationId xmlns:p14="http://schemas.microsoft.com/office/powerpoint/2010/main" val="259657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</a:t>
            </a:r>
            <a:r>
              <a:rPr lang="nl-BE" dirty="0" err="1"/>
              <a:t>Annual</a:t>
            </a:r>
            <a:r>
              <a:rPr lang="nl-BE" dirty="0"/>
              <a:t> Review Meeting 2017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  <p:extLst>
      <p:ext uri="{BB962C8B-B14F-4D97-AF65-F5344CB8AC3E}">
        <p14:creationId xmlns:p14="http://schemas.microsoft.com/office/powerpoint/2010/main" val="339332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</a:t>
            </a:r>
            <a:r>
              <a:rPr lang="nl-BE" dirty="0" err="1"/>
              <a:t>Annual</a:t>
            </a:r>
            <a:r>
              <a:rPr lang="nl-BE" dirty="0"/>
              <a:t> Review Meeting 2017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  <p:extLst>
      <p:ext uri="{BB962C8B-B14F-4D97-AF65-F5344CB8AC3E}">
        <p14:creationId xmlns:p14="http://schemas.microsoft.com/office/powerpoint/2010/main" val="120549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</a:t>
            </a:r>
            <a:r>
              <a:rPr lang="nl-BE" dirty="0" err="1"/>
              <a:t>Annual</a:t>
            </a:r>
            <a:r>
              <a:rPr lang="nl-BE" dirty="0"/>
              <a:t> Review Meeting 2017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  <p:extLst>
      <p:ext uri="{BB962C8B-B14F-4D97-AF65-F5344CB8AC3E}">
        <p14:creationId xmlns:p14="http://schemas.microsoft.com/office/powerpoint/2010/main" val="137580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</a:t>
            </a:r>
            <a:r>
              <a:rPr lang="nl-BE" dirty="0" err="1"/>
              <a:t>Annual</a:t>
            </a:r>
            <a:r>
              <a:rPr lang="nl-BE" dirty="0"/>
              <a:t> Review Meeting 2017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  <p:extLst>
      <p:ext uri="{BB962C8B-B14F-4D97-AF65-F5344CB8AC3E}">
        <p14:creationId xmlns:p14="http://schemas.microsoft.com/office/powerpoint/2010/main" val="106895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nl-BE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nl-BE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587551-D44F-4F99-B14E-5042B5C89551}" type="datetime1">
              <a:rPr lang="nl-BE"/>
              <a:pPr>
                <a:defRPr/>
              </a:pPr>
              <a:t>17/04/2018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/>
              <a:t>Not legally binding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60E9DD-78BB-44BC-B88E-E4B1FA0E95A7}" type="slidenum">
              <a:rPr lang="nl-BE"/>
              <a:pPr>
                <a:defRPr/>
              </a:pPr>
              <a:t>‹#›</a:t>
            </a:fld>
            <a:endParaRPr lang="nl-BE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1484313"/>
            <a:ext cx="7772400" cy="211613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br>
              <a:rPr lang="en-GB">
                <a:solidFill>
                  <a:schemeClr val="bg1"/>
                </a:solidFill>
              </a:rPr>
            </a:br>
            <a:br>
              <a:rPr lang="en-GB">
                <a:solidFill>
                  <a:schemeClr val="bg1"/>
                </a:solidFill>
              </a:rPr>
            </a:br>
            <a:br>
              <a:rPr lang="en-GB" sz="4000">
                <a:solidFill>
                  <a:schemeClr val="bg1"/>
                </a:solidFill>
              </a:rPr>
            </a:br>
            <a:endParaRPr lang="nl-BE" dirty="0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-36513" y="-26988"/>
            <a:ext cx="9180513" cy="6884988"/>
            <a:chOff x="0" y="1988840"/>
            <a:chExt cx="9146652" cy="6856012"/>
          </a:xfrm>
        </p:grpSpPr>
        <p:pic>
          <p:nvPicPr>
            <p:cNvPr id="1033" name="Picture 4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88840"/>
              <a:ext cx="9146652" cy="685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7677472"/>
              <a:ext cx="1656184" cy="100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nl-BE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nl-BE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</a:t>
            </a:r>
            <a:r>
              <a:rPr lang="nl-BE" dirty="0" err="1"/>
              <a:t>Annual</a:t>
            </a:r>
            <a:r>
              <a:rPr lang="nl-BE" dirty="0"/>
              <a:t> Review Meeting 2017 </a:t>
            </a:r>
          </a:p>
        </p:txBody>
      </p:sp>
      <p:pic>
        <p:nvPicPr>
          <p:cNvPr id="2054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740400"/>
            <a:ext cx="1655762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rojectsworkspace.eu/sites/EngineITD/SitePages/GAM.aspx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rojectsworkspace.eu/sites/EngineITD/SitePages/Development_Plan.aspx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sworkspace.eu/sites/EngineITD/GAM%20%20Contractal%20release/CS2_ENG_GAM_Annex1-Issue1_R12_V1.1.docx)" TargetMode="External"/><Relationship Id="rId2" Type="http://schemas.openxmlformats.org/officeDocument/2006/relationships/hyperlink" Target="https://projectsworkspace.eu/sites/EngineITD/GAM%20%20Contractal%20release/CS2_ENG_GAM_Annex1-Issue1_R12_V1.1.docx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rojectsworkspace.eu/sites/EngineITD/JUReferences/CS2_ENG_JTP_V5.pdf)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484313"/>
            <a:ext cx="7772400" cy="21161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br>
              <a:rPr lang="en-GB" sz="4000" dirty="0">
                <a:solidFill>
                  <a:schemeClr val="bg1"/>
                </a:solidFill>
              </a:rPr>
            </a:br>
            <a:endParaRPr lang="nl-BE" dirty="0"/>
          </a:p>
        </p:txBody>
      </p:sp>
      <p:sp>
        <p:nvSpPr>
          <p:cNvPr id="13316" name="Sous-titre 9"/>
          <p:cNvSpPr>
            <a:spLocks noGrp="1"/>
          </p:cNvSpPr>
          <p:nvPr>
            <p:ph type="subTitle" idx="4294967295"/>
          </p:nvPr>
        </p:nvSpPr>
        <p:spPr>
          <a:xfrm>
            <a:off x="0" y="5661025"/>
            <a:ext cx="4319588" cy="504825"/>
          </a:xfrm>
        </p:spPr>
        <p:txBody>
          <a:bodyPr/>
          <a:lstStyle/>
          <a:p>
            <a:pPr eaLnBrk="1" hangingPunct="1"/>
            <a:r>
              <a:rPr lang="fr-FR" altLang="en-US" b="1">
                <a:solidFill>
                  <a:srgbClr val="002060"/>
                </a:solidFill>
              </a:rPr>
              <a:t>Innovation Takes Off</a:t>
            </a:r>
          </a:p>
        </p:txBody>
      </p:sp>
      <p:sp>
        <p:nvSpPr>
          <p:cNvPr id="13318" name="Title 12"/>
          <p:cNvSpPr txBox="1">
            <a:spLocks/>
          </p:cNvSpPr>
          <p:nvPr/>
        </p:nvSpPr>
        <p:spPr bwMode="auto">
          <a:xfrm>
            <a:off x="685800" y="1844824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chemeClr val="bg1"/>
                </a:solidFill>
                <a:ea typeface="MS PGothic" pitchFamily="34" charset="-128"/>
              </a:rPr>
              <a:t>WP X</a:t>
            </a:r>
            <a:br>
              <a:rPr lang="en-GB" altLang="en-US" sz="4400" b="1" dirty="0">
                <a:solidFill>
                  <a:schemeClr val="bg1"/>
                </a:solidFill>
                <a:ea typeface="MS PGothic" pitchFamily="34" charset="-128"/>
              </a:rPr>
            </a:br>
            <a:r>
              <a:rPr lang="en-GB" altLang="en-US" sz="4400" b="1" dirty="0">
                <a:solidFill>
                  <a:schemeClr val="bg1"/>
                </a:solidFill>
                <a:ea typeface="MS PGothic" pitchFamily="34" charset="-128"/>
              </a:rPr>
              <a:t>[Presenters]</a:t>
            </a:r>
            <a:endParaRPr lang="en-GB" altLang="en-US" sz="4400" i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3319" name="Subtitle 13"/>
          <p:cNvSpPr txBox="1">
            <a:spLocks/>
          </p:cNvSpPr>
          <p:nvPr/>
        </p:nvSpPr>
        <p:spPr bwMode="auto">
          <a:xfrm>
            <a:off x="1371600" y="3645024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buNone/>
            </a:pPr>
            <a:r>
              <a:rPr lang="en-GB" altLang="en-US" b="1" dirty="0">
                <a:solidFill>
                  <a:schemeClr val="bg1"/>
                </a:solidFill>
                <a:ea typeface="MS PGothic" pitchFamily="34" charset="-128"/>
              </a:rPr>
              <a:t>Engine ITD Annual Review</a:t>
            </a:r>
          </a:p>
          <a:p>
            <a:pPr marL="0" indent="0" eaLnBrk="1" hangingPunct="1">
              <a:buNone/>
            </a:pPr>
            <a:r>
              <a:rPr lang="en-GB" altLang="en-US" dirty="0">
                <a:solidFill>
                  <a:schemeClr val="bg1"/>
                </a:solidFill>
                <a:ea typeface="MS PGothic" pitchFamily="34" charset="-128"/>
              </a:rPr>
              <a:t>June 5-8, 2018</a:t>
            </a:r>
          </a:p>
          <a:p>
            <a:pPr marL="0" indent="0" eaLnBrk="1" hangingPunct="1">
              <a:buNone/>
            </a:pPr>
            <a:r>
              <a:rPr lang="en-US" altLang="en-US" i="1" dirty="0">
                <a:solidFill>
                  <a:schemeClr val="bg1"/>
                </a:solidFill>
                <a:ea typeface="MS PGothic" pitchFamily="34" charset="-128"/>
              </a:rPr>
              <a:t>Madrid, Spain</a:t>
            </a:r>
            <a:endParaRPr lang="en-GB" altLang="en-US" i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5600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  <p:extLst>
      <p:ext uri="{BB962C8B-B14F-4D97-AF65-F5344CB8AC3E}">
        <p14:creationId xmlns:p14="http://schemas.microsoft.com/office/powerpoint/2010/main" val="224510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Please list the main Deliverables and Milestones of your WP  based on the </a:t>
            </a:r>
            <a:r>
              <a:rPr lang="en-US" sz="2400" dirty="0">
                <a:hlinkClick r:id="rId2"/>
              </a:rPr>
              <a:t>GAM</a:t>
            </a:r>
            <a:r>
              <a:rPr lang="en-US" sz="2400" dirty="0"/>
              <a:t> in the table below and indicate their current status. </a:t>
            </a:r>
            <a:endParaRPr lang="en-GB" sz="2400" dirty="0"/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457200" y="274638"/>
            <a:ext cx="82296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WPX Project Plan</a:t>
            </a: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946277"/>
              </p:ext>
            </p:extLst>
          </p:nvPr>
        </p:nvGraphicFramePr>
        <p:xfrm>
          <a:off x="287523" y="3212976"/>
          <a:ext cx="72000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Key DL</a:t>
                      </a:r>
                      <a:r>
                        <a:rPr lang="en-GB" sz="1400" baseline="0" dirty="0"/>
                        <a:t> or Mil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Beneficiary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GAM</a:t>
                      </a:r>
                      <a:endParaRPr lang="en-GB" sz="1400" strike="sngStrike" dirty="0"/>
                    </a:p>
                    <a:p>
                      <a:r>
                        <a:rPr lang="en-GB" sz="1400" baseline="0" dirty="0"/>
                        <a:t>Target Date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Annual Review Meeting 2018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  <p:extLst>
      <p:ext uri="{BB962C8B-B14F-4D97-AF65-F5344CB8AC3E}">
        <p14:creationId xmlns:p14="http://schemas.microsoft.com/office/powerpoint/2010/main" val="428722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349250" y="1346200"/>
            <a:ext cx="8537575" cy="4779963"/>
          </a:xfrm>
        </p:spPr>
        <p:txBody>
          <a:bodyPr/>
          <a:lstStyle/>
          <a:p>
            <a:r>
              <a:rPr lang="en-US" altLang="en-US" sz="2000" dirty="0"/>
              <a:t>Show baseline plan  from as shown at Annual Review #3 (June 2017). Please use the format enclosed in the excel file attached in the slide</a:t>
            </a:r>
          </a:p>
          <a:p>
            <a:r>
              <a:rPr lang="en-US" altLang="en-US" sz="2000" dirty="0"/>
              <a:t>Add current status, if different from</a:t>
            </a:r>
            <a:r>
              <a:rPr lang="en-US" altLang="en-US" sz="2000" b="1" dirty="0"/>
              <a:t> </a:t>
            </a:r>
            <a:r>
              <a:rPr lang="en-US" altLang="en-US" sz="2000" dirty="0"/>
              <a:t>June 2017, highlight gains and slips</a:t>
            </a:r>
          </a:p>
          <a:p>
            <a:r>
              <a:rPr lang="en-US" altLang="en-US" sz="2000" dirty="0"/>
              <a:t>State project changes (one Slide, if needed), since last review</a:t>
            </a:r>
          </a:p>
          <a:p>
            <a:pPr lvl="1"/>
            <a:r>
              <a:rPr lang="en-US" altLang="en-US" sz="1800" dirty="0"/>
              <a:t>First, those agreed with JU</a:t>
            </a:r>
          </a:p>
          <a:p>
            <a:pPr lvl="1"/>
            <a:r>
              <a:rPr lang="en-US" altLang="en-US" sz="1800" dirty="0"/>
              <a:t>Second, those proposed</a:t>
            </a:r>
          </a:p>
          <a:p>
            <a:r>
              <a:rPr lang="en-US" altLang="en-US" sz="2000" dirty="0"/>
              <a:t>Regarding delays, please state reasons of delays and highlight impact of delays</a:t>
            </a:r>
          </a:p>
          <a:p>
            <a:endParaRPr lang="en-US" altLang="en-US" sz="2000" dirty="0"/>
          </a:p>
          <a:p>
            <a:endParaRPr lang="en-GB" altLang="en-US" dirty="0"/>
          </a:p>
        </p:txBody>
      </p:sp>
      <p:graphicFrame>
        <p:nvGraphicFramePr>
          <p:cNvPr id="430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567587"/>
              </p:ext>
            </p:extLst>
          </p:nvPr>
        </p:nvGraphicFramePr>
        <p:xfrm>
          <a:off x="7677150" y="228441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showAsIcon="1" r:id="rId3" imgW="914400" imgH="771480" progId="Excel.Sheet.12">
                  <p:embed/>
                </p:oleObj>
              </mc:Choice>
              <mc:Fallback>
                <p:oleObj name="Worksheet" showAsIcon="1" r:id="rId3" imgW="914400" imgH="771480" progId="Excel.Sheet.12">
                  <p:embed/>
                  <p:pic>
                    <p:nvPicPr>
                      <p:cNvPr id="4301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7150" y="2284413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81"/>
          <a:stretch>
            <a:fillRect/>
          </a:stretch>
        </p:blipFill>
        <p:spPr bwMode="auto">
          <a:xfrm>
            <a:off x="1053728" y="4093740"/>
            <a:ext cx="5959475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465738" y="285749"/>
            <a:ext cx="8229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WPx</a:t>
            </a:r>
            <a:r>
              <a:rPr lang="en-GB" altLang="en-US" sz="2800" b="1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 Project Plan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Annual Review Meeting 2018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  <p:extLst>
      <p:ext uri="{BB962C8B-B14F-4D97-AF65-F5344CB8AC3E}">
        <p14:creationId xmlns:p14="http://schemas.microsoft.com/office/powerpoint/2010/main" val="73279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8"/>
          <p:cNvSpPr/>
          <p:nvPr/>
        </p:nvSpPr>
        <p:spPr>
          <a:xfrm>
            <a:off x="254000" y="1195034"/>
            <a:ext cx="8562975" cy="12752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10"/>
          <p:cNvSpPr/>
          <p:nvPr/>
        </p:nvSpPr>
        <p:spPr>
          <a:xfrm>
            <a:off x="219075" y="2850230"/>
            <a:ext cx="8562975" cy="13058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Rechteck 11"/>
          <p:cNvSpPr/>
          <p:nvPr/>
        </p:nvSpPr>
        <p:spPr>
          <a:xfrm>
            <a:off x="181580" y="4597097"/>
            <a:ext cx="8562975" cy="12180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36873" name="Rechteck 2"/>
          <p:cNvSpPr>
            <a:spLocks noChangeArrowheads="1"/>
          </p:cNvSpPr>
          <p:nvPr/>
        </p:nvSpPr>
        <p:spPr bwMode="auto">
          <a:xfrm>
            <a:off x="1329532" y="1336627"/>
            <a:ext cx="5648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fontAlgn="t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None/>
              <a:defRPr/>
            </a:pPr>
            <a:r>
              <a:rPr lang="en-GB" altLang="en-US" sz="1400" dirty="0">
                <a:solidFill>
                  <a:srgbClr val="C00000"/>
                </a:solidFill>
                <a:latin typeface="Calibri"/>
                <a:cs typeface="Arial" pitchFamily="34" charset="0"/>
              </a:rPr>
              <a:t>???????</a:t>
            </a:r>
            <a:endParaRPr lang="de-DE" altLang="de-DE" sz="1400" dirty="0">
              <a:solidFill>
                <a:srgbClr val="C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6875" name="Rechteck 4"/>
          <p:cNvSpPr>
            <a:spLocks noChangeArrowheads="1"/>
          </p:cNvSpPr>
          <p:nvPr/>
        </p:nvSpPr>
        <p:spPr bwMode="auto">
          <a:xfrm>
            <a:off x="1295400" y="1862138"/>
            <a:ext cx="5648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de-DE" sz="1400" dirty="0">
                <a:solidFill>
                  <a:srgbClr val="007A37"/>
                </a:solidFill>
                <a:latin typeface="Calibri"/>
                <a:cs typeface="Arial" pitchFamily="34" charset="0"/>
              </a:rPr>
              <a:t>???????</a:t>
            </a:r>
          </a:p>
        </p:txBody>
      </p:sp>
      <p:sp>
        <p:nvSpPr>
          <p:cNvPr id="36876" name="Textfeld 17"/>
          <p:cNvSpPr txBox="1">
            <a:spLocks noChangeArrowheads="1"/>
          </p:cNvSpPr>
          <p:nvPr/>
        </p:nvSpPr>
        <p:spPr bwMode="auto">
          <a:xfrm>
            <a:off x="254000" y="1454150"/>
            <a:ext cx="434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de-DE" altLang="de-DE" sz="1200" dirty="0">
                <a:solidFill>
                  <a:srgbClr val="C00000"/>
                </a:solidFill>
                <a:latin typeface="Calibri"/>
                <a:cs typeface="Arial" pitchFamily="34" charset="0"/>
              </a:rPr>
              <a:t>Risk</a:t>
            </a:r>
            <a:endParaRPr lang="de-DE" altLang="de-DE" sz="1400" dirty="0">
              <a:solidFill>
                <a:srgbClr val="C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6877" name="Textfeld 22"/>
          <p:cNvSpPr txBox="1">
            <a:spLocks noChangeArrowheads="1"/>
          </p:cNvSpPr>
          <p:nvPr/>
        </p:nvSpPr>
        <p:spPr bwMode="auto">
          <a:xfrm>
            <a:off x="254000" y="1916113"/>
            <a:ext cx="841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de-DE" altLang="de-DE" sz="1200" dirty="0">
                <a:solidFill>
                  <a:srgbClr val="007A37"/>
                </a:solidFill>
                <a:latin typeface="Calibri"/>
                <a:cs typeface="Arial" pitchFamily="34" charset="0"/>
              </a:rPr>
              <a:t>Mitigation</a:t>
            </a:r>
            <a:endParaRPr lang="de-DE" altLang="de-DE" sz="1400" dirty="0">
              <a:solidFill>
                <a:srgbClr val="007A37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6880" name="Rechteck 2"/>
          <p:cNvSpPr>
            <a:spLocks noChangeArrowheads="1"/>
          </p:cNvSpPr>
          <p:nvPr/>
        </p:nvSpPr>
        <p:spPr bwMode="auto">
          <a:xfrm>
            <a:off x="1304925" y="3039658"/>
            <a:ext cx="56731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fontAlgn="t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None/>
              <a:defRPr/>
            </a:pPr>
            <a:r>
              <a:rPr lang="en-GB" altLang="en-US" sz="1400" dirty="0">
                <a:solidFill>
                  <a:srgbClr val="C00000"/>
                </a:solidFill>
                <a:latin typeface="Calibri"/>
                <a:cs typeface="Arial" pitchFamily="34" charset="0"/>
              </a:rPr>
              <a:t>???????</a:t>
            </a:r>
            <a:endParaRPr lang="de-DE" altLang="de-DE" sz="1400" dirty="0">
              <a:solidFill>
                <a:srgbClr val="C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6881" name="Rechteck 4"/>
          <p:cNvSpPr>
            <a:spLocks noChangeArrowheads="1"/>
          </p:cNvSpPr>
          <p:nvPr/>
        </p:nvSpPr>
        <p:spPr bwMode="auto">
          <a:xfrm>
            <a:off x="1262211" y="3630208"/>
            <a:ext cx="6219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de-DE" sz="1400" dirty="0">
                <a:solidFill>
                  <a:srgbClr val="007A37"/>
                </a:solidFill>
                <a:latin typeface="Calibri"/>
                <a:cs typeface="Arial" pitchFamily="34" charset="0"/>
              </a:rPr>
              <a:t>???????</a:t>
            </a:r>
          </a:p>
        </p:txBody>
      </p:sp>
      <p:sp>
        <p:nvSpPr>
          <p:cNvPr id="36882" name="Textfeld 17"/>
          <p:cNvSpPr txBox="1">
            <a:spLocks noChangeArrowheads="1"/>
          </p:cNvSpPr>
          <p:nvPr/>
        </p:nvSpPr>
        <p:spPr bwMode="auto">
          <a:xfrm>
            <a:off x="363686" y="3039658"/>
            <a:ext cx="434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de-DE" altLang="de-DE" sz="1200" dirty="0">
                <a:solidFill>
                  <a:srgbClr val="C00000"/>
                </a:solidFill>
                <a:latin typeface="Calibri"/>
                <a:cs typeface="Arial" pitchFamily="34" charset="0"/>
              </a:rPr>
              <a:t>Risk</a:t>
            </a:r>
            <a:endParaRPr lang="de-DE" altLang="de-DE" sz="1400" dirty="0">
              <a:solidFill>
                <a:srgbClr val="C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6883" name="Textfeld 54"/>
          <p:cNvSpPr txBox="1">
            <a:spLocks noChangeArrowheads="1"/>
          </p:cNvSpPr>
          <p:nvPr/>
        </p:nvSpPr>
        <p:spPr bwMode="auto">
          <a:xfrm>
            <a:off x="322300" y="3630208"/>
            <a:ext cx="841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de-DE" altLang="de-DE" sz="1200" dirty="0">
                <a:solidFill>
                  <a:srgbClr val="007A37"/>
                </a:solidFill>
                <a:latin typeface="Calibri"/>
                <a:cs typeface="Arial" pitchFamily="34" charset="0"/>
              </a:rPr>
              <a:t>Mitigation</a:t>
            </a:r>
            <a:endParaRPr lang="de-DE" altLang="de-DE" sz="1400" dirty="0">
              <a:solidFill>
                <a:srgbClr val="007A37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6884" name="Rechteck 2"/>
          <p:cNvSpPr>
            <a:spLocks noChangeArrowheads="1"/>
          </p:cNvSpPr>
          <p:nvPr/>
        </p:nvSpPr>
        <p:spPr bwMode="auto">
          <a:xfrm>
            <a:off x="1304925" y="4711053"/>
            <a:ext cx="6245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fontAlgn="t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None/>
              <a:defRPr/>
            </a:pPr>
            <a:r>
              <a:rPr lang="en-GB" altLang="en-US" sz="1400" dirty="0">
                <a:solidFill>
                  <a:srgbClr val="C00000"/>
                </a:solidFill>
                <a:latin typeface="Calibri"/>
                <a:cs typeface="Arial" pitchFamily="34" charset="0"/>
              </a:rPr>
              <a:t>???????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de-DE" sz="1400" dirty="0">
              <a:solidFill>
                <a:srgbClr val="C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6885" name="Rechteck 4"/>
          <p:cNvSpPr>
            <a:spLocks noChangeArrowheads="1"/>
          </p:cNvSpPr>
          <p:nvPr/>
        </p:nvSpPr>
        <p:spPr bwMode="auto">
          <a:xfrm>
            <a:off x="1295400" y="5227638"/>
            <a:ext cx="60531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de-DE" sz="1400" dirty="0">
                <a:solidFill>
                  <a:srgbClr val="007A37"/>
                </a:solidFill>
                <a:latin typeface="Calibri"/>
                <a:cs typeface="Arial" pitchFamily="34" charset="0"/>
              </a:rPr>
              <a:t>???????</a:t>
            </a:r>
          </a:p>
        </p:txBody>
      </p:sp>
      <p:sp>
        <p:nvSpPr>
          <p:cNvPr id="36886" name="Textfeld 17"/>
          <p:cNvSpPr txBox="1">
            <a:spLocks noChangeArrowheads="1"/>
          </p:cNvSpPr>
          <p:nvPr/>
        </p:nvSpPr>
        <p:spPr bwMode="auto">
          <a:xfrm>
            <a:off x="399444" y="4757362"/>
            <a:ext cx="434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de-DE" altLang="de-DE" sz="1200">
                <a:solidFill>
                  <a:srgbClr val="C00000"/>
                </a:solidFill>
                <a:latin typeface="Calibri"/>
                <a:cs typeface="Arial" pitchFamily="34" charset="0"/>
              </a:rPr>
              <a:t>Risk</a:t>
            </a:r>
            <a:endParaRPr lang="de-DE" altLang="de-DE" sz="1400">
              <a:solidFill>
                <a:srgbClr val="C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36887" name="Textfeld 58"/>
          <p:cNvSpPr txBox="1">
            <a:spLocks noChangeArrowheads="1"/>
          </p:cNvSpPr>
          <p:nvPr/>
        </p:nvSpPr>
        <p:spPr bwMode="auto">
          <a:xfrm>
            <a:off x="254000" y="5243513"/>
            <a:ext cx="841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de-DE" altLang="de-DE" sz="1200">
                <a:solidFill>
                  <a:srgbClr val="007A37"/>
                </a:solidFill>
                <a:latin typeface="Calibri"/>
                <a:cs typeface="Arial" pitchFamily="34" charset="0"/>
              </a:rPr>
              <a:t>Mitigation</a:t>
            </a:r>
            <a:endParaRPr lang="de-DE" altLang="de-DE" sz="1400">
              <a:solidFill>
                <a:srgbClr val="007A37"/>
              </a:solidFill>
              <a:latin typeface="Calibri"/>
              <a:cs typeface="Arial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2FDB37-5D2E-4F90-A05D-3DCECD1E4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257321"/>
              </p:ext>
            </p:extLst>
          </p:nvPr>
        </p:nvGraphicFramePr>
        <p:xfrm>
          <a:off x="7055984" y="1255427"/>
          <a:ext cx="154793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979">
                  <a:extLst>
                    <a:ext uri="{9D8B030D-6E8A-4147-A177-3AD203B41FA5}">
                      <a16:colId xmlns:a16="http://schemas.microsoft.com/office/drawing/2014/main" val="3775199197"/>
                    </a:ext>
                  </a:extLst>
                </a:gridCol>
                <a:gridCol w="515978">
                  <a:extLst>
                    <a:ext uri="{9D8B030D-6E8A-4147-A177-3AD203B41FA5}">
                      <a16:colId xmlns:a16="http://schemas.microsoft.com/office/drawing/2014/main" val="1814828127"/>
                    </a:ext>
                  </a:extLst>
                </a:gridCol>
                <a:gridCol w="515978">
                  <a:extLst>
                    <a:ext uri="{9D8B030D-6E8A-4147-A177-3AD203B41FA5}">
                      <a16:colId xmlns:a16="http://schemas.microsoft.com/office/drawing/2014/main" val="2694140852"/>
                    </a:ext>
                  </a:extLst>
                </a:gridCol>
              </a:tblGrid>
              <a:tr h="2947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170438"/>
                  </a:ext>
                </a:extLst>
              </a:tr>
              <a:tr h="294787">
                <a:tc>
                  <a:txBody>
                    <a:bodyPr/>
                    <a:lstStyle/>
                    <a:p>
                      <a:endParaRPr lang="en-GB" baseline="0" dirty="0">
                        <a:solidFill>
                          <a:srgbClr val="00B05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/>
                        <a:t>T*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6734"/>
                  </a:ext>
                </a:extLst>
              </a:tr>
              <a:tr h="2947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557627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D7B03529-B479-416F-969B-0E3141B83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674650"/>
              </p:ext>
            </p:extLst>
          </p:nvPr>
        </p:nvGraphicFramePr>
        <p:xfrm>
          <a:off x="6998980" y="2946966"/>
          <a:ext cx="1728193" cy="1118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41">
                  <a:extLst>
                    <a:ext uri="{9D8B030D-6E8A-4147-A177-3AD203B41FA5}">
                      <a16:colId xmlns:a16="http://schemas.microsoft.com/office/drawing/2014/main" val="3775199197"/>
                    </a:ext>
                  </a:extLst>
                </a:gridCol>
                <a:gridCol w="620688">
                  <a:extLst>
                    <a:ext uri="{9D8B030D-6E8A-4147-A177-3AD203B41FA5}">
                      <a16:colId xmlns:a16="http://schemas.microsoft.com/office/drawing/2014/main" val="181482812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94140852"/>
                    </a:ext>
                  </a:extLst>
                </a:gridCol>
              </a:tblGrid>
              <a:tr h="377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170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aseline="0" dirty="0">
                        <a:solidFill>
                          <a:srgbClr val="00B05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6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557627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11965EBD-2514-4BFC-83C7-548C42637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600160"/>
              </p:ext>
            </p:extLst>
          </p:nvPr>
        </p:nvGraphicFramePr>
        <p:xfrm>
          <a:off x="7016363" y="4614010"/>
          <a:ext cx="172819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5">
                  <a:extLst>
                    <a:ext uri="{9D8B030D-6E8A-4147-A177-3AD203B41FA5}">
                      <a16:colId xmlns:a16="http://schemas.microsoft.com/office/drawing/2014/main" val="377519919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81482812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94140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1704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aseline="0" dirty="0">
                        <a:solidFill>
                          <a:srgbClr val="00B050"/>
                        </a:solidFill>
                        <a:highlight>
                          <a:srgbClr val="00FF00"/>
                        </a:highlight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6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557627"/>
                  </a:ext>
                </a:extLst>
              </a:tr>
            </a:tbl>
          </a:graphicData>
        </a:graphic>
      </p:graphicFrame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5E506074-6188-4D57-88DB-405E3BB0D60C}"/>
              </a:ext>
            </a:extLst>
          </p:cNvPr>
          <p:cNvSpPr txBox="1">
            <a:spLocks/>
          </p:cNvSpPr>
          <p:nvPr/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BE" dirty="0"/>
              <a:t>EITD Annual Review Meeting 2018 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9DBF3837-CD23-46C8-9BBC-78319128250C}"/>
              </a:ext>
            </a:extLst>
          </p:cNvPr>
          <p:cNvSpPr txBox="1">
            <a:spLocks/>
          </p:cNvSpPr>
          <p:nvPr/>
        </p:nvSpPr>
        <p:spPr>
          <a:xfrm>
            <a:off x="2974282" y="6345242"/>
            <a:ext cx="403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Proprietary Information</a:t>
            </a:r>
          </a:p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Calibri"/>
              </a:rPr>
              <a:t>not to be disclosed or reproduced without prior authorisation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70D1F59-4BDA-4B74-AFA0-35C7C842FD9C}"/>
              </a:ext>
            </a:extLst>
          </p:cNvPr>
          <p:cNvCxnSpPr/>
          <p:nvPr/>
        </p:nvCxnSpPr>
        <p:spPr>
          <a:xfrm flipV="1">
            <a:off x="6943920" y="1305878"/>
            <a:ext cx="0" cy="111252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B76A5DF-C962-413B-ABA4-FA836E7A91C1}"/>
              </a:ext>
            </a:extLst>
          </p:cNvPr>
          <p:cNvCxnSpPr/>
          <p:nvPr/>
        </p:nvCxnSpPr>
        <p:spPr>
          <a:xfrm flipV="1">
            <a:off x="6876256" y="2946893"/>
            <a:ext cx="0" cy="111252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9ACFEA2-637E-47C4-9E06-059BE1F87FFA}"/>
              </a:ext>
            </a:extLst>
          </p:cNvPr>
          <p:cNvCxnSpPr>
            <a:cxnSpLocks/>
          </p:cNvCxnSpPr>
          <p:nvPr/>
        </p:nvCxnSpPr>
        <p:spPr>
          <a:xfrm>
            <a:off x="7055984" y="2470331"/>
            <a:ext cx="1728192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1FD8B2B-6772-4724-AD2E-125503C6575F}"/>
              </a:ext>
            </a:extLst>
          </p:cNvPr>
          <p:cNvCxnSpPr/>
          <p:nvPr/>
        </p:nvCxnSpPr>
        <p:spPr>
          <a:xfrm flipV="1">
            <a:off x="6876256" y="4652963"/>
            <a:ext cx="0" cy="111252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4769900-36CD-4B6A-BAC5-8564170FA0D7}"/>
              </a:ext>
            </a:extLst>
          </p:cNvPr>
          <p:cNvCxnSpPr>
            <a:cxnSpLocks/>
          </p:cNvCxnSpPr>
          <p:nvPr/>
        </p:nvCxnSpPr>
        <p:spPr>
          <a:xfrm>
            <a:off x="6998981" y="4156076"/>
            <a:ext cx="1728192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43FAB2F-7B50-467C-99D1-5B5F33595DC1}"/>
              </a:ext>
            </a:extLst>
          </p:cNvPr>
          <p:cNvCxnSpPr>
            <a:cxnSpLocks/>
          </p:cNvCxnSpPr>
          <p:nvPr/>
        </p:nvCxnSpPr>
        <p:spPr>
          <a:xfrm>
            <a:off x="7016363" y="5765483"/>
            <a:ext cx="1728192" cy="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2">
            <a:extLst>
              <a:ext uri="{FF2B5EF4-FFF2-40B4-BE49-F238E27FC236}">
                <a16:creationId xmlns:a16="http://schemas.microsoft.com/office/drawing/2014/main" id="{34F0CB55-5A4C-477D-9E83-2FC147DEE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2932" y="2448312"/>
            <a:ext cx="8824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fontAlgn="t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None/>
              <a:defRPr/>
            </a:pPr>
            <a:r>
              <a:rPr lang="en-GB" altLang="de-DE" sz="1400" dirty="0">
                <a:latin typeface="Calibri"/>
                <a:cs typeface="Arial" pitchFamily="34" charset="0"/>
              </a:rPr>
              <a:t>Severity</a:t>
            </a:r>
            <a:endParaRPr lang="de-DE" altLang="de-DE" sz="1400" dirty="0">
              <a:latin typeface="Calibri"/>
              <a:cs typeface="Arial" pitchFamily="34" charset="0"/>
            </a:endParaRPr>
          </a:p>
        </p:txBody>
      </p:sp>
      <p:sp>
        <p:nvSpPr>
          <p:cNvPr id="35" name="Rechteck 2">
            <a:extLst>
              <a:ext uri="{FF2B5EF4-FFF2-40B4-BE49-F238E27FC236}">
                <a16:creationId xmlns:a16="http://schemas.microsoft.com/office/drawing/2014/main" id="{FA1FD005-154B-4497-A4CA-ECAF5FCE6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6363" y="4149276"/>
            <a:ext cx="8824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fontAlgn="t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None/>
              <a:defRPr/>
            </a:pPr>
            <a:r>
              <a:rPr lang="en-GB" altLang="de-DE" sz="1400" dirty="0">
                <a:latin typeface="Calibri"/>
                <a:cs typeface="Arial" pitchFamily="34" charset="0"/>
              </a:rPr>
              <a:t>Severity</a:t>
            </a:r>
            <a:endParaRPr lang="de-DE" altLang="de-DE" sz="1400" dirty="0">
              <a:latin typeface="Calibri"/>
              <a:cs typeface="Arial" pitchFamily="34" charset="0"/>
            </a:endParaRPr>
          </a:p>
        </p:txBody>
      </p:sp>
      <p:sp>
        <p:nvSpPr>
          <p:cNvPr id="36" name="Rechteck 2">
            <a:extLst>
              <a:ext uri="{FF2B5EF4-FFF2-40B4-BE49-F238E27FC236}">
                <a16:creationId xmlns:a16="http://schemas.microsoft.com/office/drawing/2014/main" id="{81CEBAB5-36D3-41BC-8AD7-38F1A08F8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8937" y="5864805"/>
            <a:ext cx="8824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fontAlgn="t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None/>
              <a:defRPr/>
            </a:pPr>
            <a:r>
              <a:rPr lang="en-GB" altLang="de-DE" sz="1400" dirty="0">
                <a:latin typeface="Calibri"/>
                <a:cs typeface="Arial" pitchFamily="34" charset="0"/>
              </a:rPr>
              <a:t>Severity</a:t>
            </a:r>
            <a:endParaRPr lang="de-DE" altLang="de-DE" sz="1400" dirty="0">
              <a:latin typeface="Calibri"/>
              <a:cs typeface="Arial" pitchFamily="34" charset="0"/>
            </a:endParaRPr>
          </a:p>
        </p:txBody>
      </p:sp>
      <p:sp>
        <p:nvSpPr>
          <p:cNvPr id="37" name="Rechteck 2">
            <a:extLst>
              <a:ext uri="{FF2B5EF4-FFF2-40B4-BE49-F238E27FC236}">
                <a16:creationId xmlns:a16="http://schemas.microsoft.com/office/drawing/2014/main" id="{DCE90FC0-B810-4F15-99D7-307BB28F2E7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231416" y="1682806"/>
            <a:ext cx="9819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fontAlgn="t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None/>
              <a:defRPr/>
            </a:pPr>
            <a:r>
              <a:rPr lang="en-GB" altLang="de-DE" sz="1400" dirty="0">
                <a:latin typeface="Calibri"/>
                <a:cs typeface="Arial" pitchFamily="34" charset="0"/>
              </a:rPr>
              <a:t>Probability</a:t>
            </a:r>
            <a:endParaRPr lang="de-DE" altLang="de-DE" sz="1400" dirty="0">
              <a:latin typeface="Calibri"/>
              <a:cs typeface="Arial" pitchFamily="34" charset="0"/>
            </a:endParaRPr>
          </a:p>
        </p:txBody>
      </p:sp>
      <p:sp>
        <p:nvSpPr>
          <p:cNvPr id="38" name="Rechteck 2">
            <a:extLst>
              <a:ext uri="{FF2B5EF4-FFF2-40B4-BE49-F238E27FC236}">
                <a16:creationId xmlns:a16="http://schemas.microsoft.com/office/drawing/2014/main" id="{508A689D-030F-49E2-BB26-9276BF0440F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194847" y="5028596"/>
            <a:ext cx="9819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fontAlgn="t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None/>
              <a:defRPr/>
            </a:pPr>
            <a:r>
              <a:rPr lang="en-GB" altLang="de-DE" sz="1400" dirty="0">
                <a:latin typeface="Calibri"/>
                <a:cs typeface="Arial" pitchFamily="34" charset="0"/>
              </a:rPr>
              <a:t>Probability</a:t>
            </a:r>
            <a:endParaRPr lang="de-DE" altLang="de-DE" sz="1400" dirty="0">
              <a:latin typeface="Calibri"/>
              <a:cs typeface="Arial" pitchFamily="34" charset="0"/>
            </a:endParaRPr>
          </a:p>
        </p:txBody>
      </p:sp>
      <p:sp>
        <p:nvSpPr>
          <p:cNvPr id="39" name="Rechteck 2">
            <a:extLst>
              <a:ext uri="{FF2B5EF4-FFF2-40B4-BE49-F238E27FC236}">
                <a16:creationId xmlns:a16="http://schemas.microsoft.com/office/drawing/2014/main" id="{7778FF33-0651-4A39-BDF1-CC93DA44381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180764" y="3397887"/>
            <a:ext cx="9687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fontAlgn="t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None/>
              <a:defRPr/>
            </a:pPr>
            <a:r>
              <a:rPr lang="en-GB" altLang="de-DE" sz="1400" dirty="0">
                <a:latin typeface="Calibri"/>
                <a:cs typeface="Arial" pitchFamily="34" charset="0"/>
              </a:rPr>
              <a:t>Probability</a:t>
            </a:r>
            <a:endParaRPr lang="de-DE" altLang="de-DE" sz="1400" dirty="0">
              <a:latin typeface="Calibri"/>
              <a:cs typeface="Arial" pitchFamily="34" charset="0"/>
            </a:endParaRPr>
          </a:p>
        </p:txBody>
      </p:sp>
      <p:sp>
        <p:nvSpPr>
          <p:cNvPr id="40" name="Rechteck 2">
            <a:extLst>
              <a:ext uri="{FF2B5EF4-FFF2-40B4-BE49-F238E27FC236}">
                <a16:creationId xmlns:a16="http://schemas.microsoft.com/office/drawing/2014/main" id="{841F6F56-A5C8-4864-B51F-7F8230019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80" y="5856255"/>
            <a:ext cx="669467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eaLnBrk="1" fontAlgn="t" hangingPunct="1"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Font typeface="Arial" pitchFamily="34" charset="0"/>
              <a:buNone/>
              <a:defRPr/>
            </a:pPr>
            <a:r>
              <a:rPr lang="en-GB" altLang="en-US" sz="1400" dirty="0">
                <a:latin typeface="Calibri"/>
                <a:cs typeface="Arial" pitchFamily="34" charset="0"/>
              </a:rPr>
              <a:t>*Please indicate the location of your risk in the right-handed chart. Please also indicate whether your risk relates to “technical”, “resources”, “costs” or “schedule”, see example.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de-DE" sz="1400" dirty="0">
              <a:solidFill>
                <a:srgbClr val="C00000"/>
              </a:solidFill>
              <a:latin typeface="Calibri"/>
              <a:cs typeface="Arial" pitchFamily="34" charset="0"/>
            </a:endParaRP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24AFA4DD-4655-4927-801D-0A4960F4614B}"/>
              </a:ext>
            </a:extLst>
          </p:cNvPr>
          <p:cNvSpPr txBox="1">
            <a:spLocks/>
          </p:cNvSpPr>
          <p:nvPr/>
        </p:nvSpPr>
        <p:spPr bwMode="auto">
          <a:xfrm>
            <a:off x="254000" y="271090"/>
            <a:ext cx="8229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Main risks </a:t>
            </a:r>
            <a:endParaRPr lang="en-GB" altLang="en-US" sz="2800" b="1" dirty="0">
              <a:solidFill>
                <a:schemeClr val="bg1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2" name="ZoneTexte 8">
            <a:extLst>
              <a:ext uri="{FF2B5EF4-FFF2-40B4-BE49-F238E27FC236}">
                <a16:creationId xmlns:a16="http://schemas.microsoft.com/office/drawing/2014/main" id="{551E9F03-4793-43C7-A458-B21A2D9459DB}"/>
              </a:ext>
            </a:extLst>
          </p:cNvPr>
          <p:cNvSpPr txBox="1">
            <a:spLocks noChangeArrowheads="1"/>
          </p:cNvSpPr>
          <p:nvPr/>
        </p:nvSpPr>
        <p:spPr bwMode="auto">
          <a:xfrm rot="20749315">
            <a:off x="1172086" y="3149096"/>
            <a:ext cx="5400000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400" dirty="0">
                <a:solidFill>
                  <a:srgbClr val="FF0000"/>
                </a:solidFill>
                <a:latin typeface="+mn-lt"/>
              </a:rPr>
              <a:t>Please list you top 3-5 risks from the GAM </a:t>
            </a:r>
            <a:endParaRPr lang="en-GB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6388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 txBox="1">
            <a:spLocks/>
          </p:cNvSpPr>
          <p:nvPr/>
        </p:nvSpPr>
        <p:spPr bwMode="auto">
          <a:xfrm>
            <a:off x="457200" y="274638"/>
            <a:ext cx="82296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WPX Impact of risks on project schedules</a:t>
            </a:r>
          </a:p>
        </p:txBody>
      </p:sp>
      <p:sp>
        <p:nvSpPr>
          <p:cNvPr id="17412" name="Rectangle 4"/>
          <p:cNvSpPr txBox="1">
            <a:spLocks/>
          </p:cNvSpPr>
          <p:nvPr/>
        </p:nvSpPr>
        <p:spPr bwMode="auto">
          <a:xfrm>
            <a:off x="457200" y="1331913"/>
            <a:ext cx="82296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 sz="2800">
              <a:ea typeface="MS PGothic" pitchFamily="34" charset="-128"/>
            </a:endParaRPr>
          </a:p>
          <a:p>
            <a:pPr eaLnBrk="1" hangingPunct="1"/>
            <a:endParaRPr lang="en-US" altLang="en-US" sz="2800">
              <a:ea typeface="MS PGothic" pitchFamily="34" charset="-128"/>
            </a:endParaRPr>
          </a:p>
          <a:p>
            <a:pPr eaLnBrk="1" hangingPunct="1"/>
            <a:endParaRPr lang="en-US" altLang="en-US" sz="2800">
              <a:ea typeface="MS PGothic" pitchFamily="34" charset="-128"/>
            </a:endParaRPr>
          </a:p>
          <a:p>
            <a:pPr eaLnBrk="1" hangingPunct="1"/>
            <a:endParaRPr lang="en-GB" altLang="en-US" sz="2800" b="1">
              <a:ea typeface="MS PGothic" pitchFamily="34" charset="-128"/>
            </a:endParaRPr>
          </a:p>
          <a:p>
            <a:pPr eaLnBrk="1" hangingPunct="1"/>
            <a:endParaRPr lang="en-GB" altLang="en-US" sz="2800" b="1">
              <a:ea typeface="MS PGothic" pitchFamily="34" charset="-128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619250"/>
            <a:ext cx="78105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8"/>
          <p:cNvSpPr txBox="1">
            <a:spLocks noChangeArrowheads="1"/>
          </p:cNvSpPr>
          <p:nvPr/>
        </p:nvSpPr>
        <p:spPr bwMode="auto">
          <a:xfrm rot="20749315">
            <a:off x="551470" y="4349429"/>
            <a:ext cx="5400000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dirty="0">
                <a:solidFill>
                  <a:srgbClr val="FF0000"/>
                </a:solidFill>
                <a:latin typeface="+mn-lt"/>
              </a:rPr>
              <a:t>This is an example from presentations given at the #2 AR Meeting in Sept. 2016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dirty="0">
                <a:solidFill>
                  <a:srgbClr val="FF0000"/>
                </a:solidFill>
                <a:latin typeface="+mn-lt"/>
              </a:rPr>
              <a:t>This slide should relate to the previous one and l</a:t>
            </a:r>
            <a:r>
              <a:rPr lang="en-GB" altLang="fr-FR" sz="1400" dirty="0" err="1">
                <a:solidFill>
                  <a:srgbClr val="FF0000"/>
                </a:solidFill>
                <a:latin typeface="+mn-lt"/>
              </a:rPr>
              <a:t>ist</a:t>
            </a:r>
            <a:r>
              <a:rPr lang="en-GB" altLang="fr-FR" sz="1400" dirty="0">
                <a:solidFill>
                  <a:srgbClr val="FF0000"/>
                </a:solidFill>
                <a:latin typeface="+mn-lt"/>
              </a:rPr>
              <a:t> the top 3 challenges / risks which may impact the delivery of the planned demonstrator.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fr-FR" sz="1400" dirty="0">
                <a:solidFill>
                  <a:srgbClr val="FF0000"/>
                </a:solidFill>
                <a:latin typeface="+mn-lt"/>
              </a:rPr>
              <a:t>It should also include an impact statement, i.e. impact of delay in other projects from which you need input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Annual Review Meeting 2018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 txBox="1">
            <a:spLocks/>
          </p:cNvSpPr>
          <p:nvPr/>
        </p:nvSpPr>
        <p:spPr bwMode="auto">
          <a:xfrm>
            <a:off x="457200" y="274638"/>
            <a:ext cx="82296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WPX Technical Presentation </a:t>
            </a:r>
          </a:p>
        </p:txBody>
      </p:sp>
      <p:sp>
        <p:nvSpPr>
          <p:cNvPr id="20484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endParaRPr lang="en-GB" altLang="en-US">
              <a:ea typeface="MS PGothic" pitchFamily="34" charset="-128"/>
            </a:endParaRPr>
          </a:p>
        </p:txBody>
      </p:sp>
      <p:sp>
        <p:nvSpPr>
          <p:cNvPr id="20485" name="Rectangle 3"/>
          <p:cNvSpPr txBox="1">
            <a:spLocks/>
          </p:cNvSpPr>
          <p:nvPr/>
        </p:nvSpPr>
        <p:spPr bwMode="auto">
          <a:xfrm>
            <a:off x="395536" y="112474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en-US" altLang="en-US" sz="2000" dirty="0"/>
              <a:t>What progresses have been made since June 2017? Please summarize progress status until June 2017 and focus on progresses made since then and up to May 2018.</a:t>
            </a:r>
            <a:endParaRPr lang="en-US" altLang="en-US" sz="1600" dirty="0"/>
          </a:p>
          <a:p>
            <a:pPr algn="just"/>
            <a:r>
              <a:rPr lang="en-US" altLang="en-US" sz="2000" dirty="0"/>
              <a:t>Show results and evidence of progress</a:t>
            </a:r>
          </a:p>
          <a:p>
            <a:pPr lvl="1" algn="just"/>
            <a:r>
              <a:rPr lang="en-US" altLang="en-US" sz="2000" dirty="0"/>
              <a:t>Give confidence that the project plans presented will be delivered and there is substance behind the claims</a:t>
            </a:r>
          </a:p>
          <a:p>
            <a:pPr lvl="1" algn="just"/>
            <a:r>
              <a:rPr lang="en-US" altLang="en-US" sz="2000" dirty="0">
                <a:solidFill>
                  <a:srgbClr val="FF0000"/>
                </a:solidFill>
              </a:rPr>
              <a:t>Whenever feasible, show evidence of hardware components, short videos of test activities</a:t>
            </a:r>
          </a:p>
          <a:p>
            <a:pPr algn="just"/>
            <a:r>
              <a:rPr lang="en-US" altLang="en-US" sz="2000" dirty="0"/>
              <a:t>Only show a </a:t>
            </a:r>
            <a:r>
              <a:rPr lang="en-US" altLang="en-US" sz="2000" dirty="0">
                <a:solidFill>
                  <a:srgbClr val="FF0000"/>
                </a:solidFill>
              </a:rPr>
              <a:t>maximum of 30 slides for this section</a:t>
            </a:r>
            <a:r>
              <a:rPr lang="en-US" altLang="en-US" sz="2000" dirty="0"/>
              <a:t>. The </a:t>
            </a:r>
            <a:r>
              <a:rPr lang="en-US" altLang="en-US" sz="2000" dirty="0">
                <a:solidFill>
                  <a:srgbClr val="FF0000"/>
                </a:solidFill>
              </a:rPr>
              <a:t>whole presentation should have an average of max. 50 to 60 slides</a:t>
            </a:r>
            <a:r>
              <a:rPr lang="en-US" altLang="en-US" sz="2000" dirty="0"/>
              <a:t>. Additional slides can be included but should be hidden for the presentation</a:t>
            </a:r>
            <a:r>
              <a:rPr lang="en-US" altLang="en-US" sz="2800" dirty="0"/>
              <a:t>.</a:t>
            </a:r>
          </a:p>
          <a:p>
            <a:pPr algn="just"/>
            <a:endParaRPr lang="en-US" altLang="en-US" sz="2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Annual Review Meeting 2018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n-US">
                <a:solidFill>
                  <a:srgbClr val="898989"/>
                </a:solidFill>
              </a:rPr>
              <a:t>Not legally binding </a:t>
            </a:r>
          </a:p>
        </p:txBody>
      </p:sp>
      <p:sp>
        <p:nvSpPr>
          <p:cNvPr id="20483" name="Rectangle 3"/>
          <p:cNvSpPr txBox="1">
            <a:spLocks/>
          </p:cNvSpPr>
          <p:nvPr/>
        </p:nvSpPr>
        <p:spPr bwMode="auto">
          <a:xfrm>
            <a:off x="457200" y="274638"/>
            <a:ext cx="82296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WPX TRL Status</a:t>
            </a:r>
          </a:p>
        </p:txBody>
      </p:sp>
      <p:sp>
        <p:nvSpPr>
          <p:cNvPr id="20485" name="Rectangle 3"/>
          <p:cNvSpPr txBox="1">
            <a:spLocks/>
          </p:cNvSpPr>
          <p:nvPr/>
        </p:nvSpPr>
        <p:spPr bwMode="auto">
          <a:xfrm>
            <a:off x="395536" y="1124745"/>
            <a:ext cx="8229600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en-US" alt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735649"/>
              </p:ext>
            </p:extLst>
          </p:nvPr>
        </p:nvGraphicFramePr>
        <p:xfrm>
          <a:off x="252000" y="1137718"/>
          <a:ext cx="7740000" cy="1056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u="none" dirty="0"/>
                        <a:t>CS2 Development Plan</a:t>
                      </a:r>
                      <a:endParaRPr lang="en-GB" sz="1200" b="1" u="non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1200" b="1" u="non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1200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u="none" dirty="0">
                          <a:solidFill>
                            <a:schemeClr val="bg1"/>
                          </a:solidFill>
                        </a:rPr>
                        <a:t>TRL</a:t>
                      </a:r>
                      <a:r>
                        <a:rPr lang="en-US" sz="1200" b="1" u="none" baseline="0" dirty="0">
                          <a:solidFill>
                            <a:schemeClr val="bg1"/>
                          </a:solidFill>
                        </a:rPr>
                        <a:t> status at CS2 start</a:t>
                      </a:r>
                      <a:endParaRPr lang="en-GB" sz="1200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u="none" dirty="0">
                          <a:solidFill>
                            <a:schemeClr val="bg1"/>
                          </a:solidFill>
                        </a:rPr>
                        <a:t>Current Status</a:t>
                      </a:r>
                      <a:endParaRPr lang="en-GB" sz="1200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200" b="1" u="non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Demonstrator / Technology Stream</a:t>
                      </a:r>
                      <a:endParaRPr lang="en-GB" sz="1200" b="1" u="none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Technologies</a:t>
                      </a:r>
                      <a:endParaRPr lang="en-GB" sz="1200" b="1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200" b="1" u="non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Completed</a:t>
                      </a:r>
                      <a:r>
                        <a:rPr lang="it-IT" sz="12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by</a:t>
                      </a:r>
                      <a:endParaRPr lang="en-GB" sz="1200" b="1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1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Demonstrator 2 - UHPE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Design, development and ground tests of a propulsion system demonstrator for an Ultra High By-pass Ratio engine:</a:t>
                      </a:r>
                      <a:b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validation of the low pressure modules and nacelle technology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TRL 5 (2021)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Demonstrator 3 - Business aviation / short range Regional TP Demonstrator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Design, development and ground testing of a new turboprop engine demonstrator for business aviation and short range regional application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TRL5/6 (2020)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Demonstrator 4 - Adv. Geared Engine Configuration (HPC-LPT)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Design, development and ground testing of an engine demonstrator: improvement of the thermodynamic cycle efficiency and noise reduction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Design, build and test of a compression system rig for  interaction optimization of low pressure, static structures and high pressure modules 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TRL5/6 (2020)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Demonstrator 5 - VHBR – Middle of Market Technology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‒ behaviour of fans at low speeds and fan pressure ratios (e.g. fan stall margin, variable cold nozzle geometries) and structural technology</a:t>
                      </a:r>
                      <a:b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‒ aerodynamic and structural design of low pressure turbines for high speed operation</a:t>
                      </a:r>
                      <a:b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‒ Systems Integration of novel accessory and power gearboxes, including oil system and bearing technologies.</a:t>
                      </a:r>
                      <a:b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‒ optimised power plant (e.g  integration of engine and nacelle structures, externals and dressings, Noise, Logistic &amp; Build challenges)</a:t>
                      </a:r>
                      <a:b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‒ compressor efficiency</a:t>
                      </a:r>
                      <a:b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‒ control &amp; electrical power system technology developments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TRL 4/5 2018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Demonstrator 6 - VHBR – Large Turbofan Demonstrator UltraFan™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‒ integrated low pressure system for a high power very-high bypass ratio engine (fan, compressor, gearbox, LP turbine, VAN)</a:t>
                      </a:r>
                      <a:b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‒ engine core optimisation and integration</a:t>
                      </a:r>
                      <a:b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‒ optimised control systems </a:t>
                      </a:r>
                      <a:b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‒ ground and flight test of Large VHBR engine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Engine Demo 2017-2021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Demonstrator 7 - Small Aircraft Engine Demonstrator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‒ light weight and fuel efficient diesel engines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TRL 6 - 2020</a:t>
                      </a: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Demonstrator 8 - Reliable and more efficient operation of  small turbine engines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‒ reliable and more efficient operation of small turbine engines </a:t>
                      </a:r>
                      <a:b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TRL 5 2018</a:t>
                      </a: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ZoneTexte 8"/>
          <p:cNvSpPr txBox="1">
            <a:spLocks noChangeArrowheads="1"/>
          </p:cNvSpPr>
          <p:nvPr/>
        </p:nvSpPr>
        <p:spPr bwMode="auto">
          <a:xfrm rot="20749315">
            <a:off x="1202989" y="2521354"/>
            <a:ext cx="5400000" cy="16004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400" dirty="0">
                <a:solidFill>
                  <a:srgbClr val="FF0000"/>
                </a:solidFill>
                <a:latin typeface="+mn-lt"/>
              </a:rPr>
              <a:t>Please refer to summary of major demonstrators developments and enabling technologies in the </a:t>
            </a:r>
            <a:r>
              <a:rPr lang="en-GB" altLang="fr-FR" sz="1400" dirty="0">
                <a:solidFill>
                  <a:srgbClr val="FF0000"/>
                </a:solidFill>
                <a:latin typeface="+mn-lt"/>
                <a:hlinkClick r:id="rId2"/>
              </a:rPr>
              <a:t>CS2 DP Part B and Part C table 6.</a:t>
            </a:r>
            <a:r>
              <a:rPr lang="en-GB" altLang="fr-FR" sz="1400" dirty="0">
                <a:solidFill>
                  <a:srgbClr val="FF0000"/>
                </a:solidFill>
                <a:latin typeface="+mn-lt"/>
              </a:rPr>
              <a:t> and update the table accordingly.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fr-FR" sz="1400" dirty="0">
                <a:solidFill>
                  <a:srgbClr val="FF0000"/>
                </a:solidFill>
                <a:latin typeface="+mn-lt"/>
              </a:rPr>
              <a:t>Recommendation G#1: </a:t>
            </a:r>
            <a:r>
              <a:rPr lang="en-US" altLang="fr-FR" sz="1400" b="1" i="1" dirty="0">
                <a:latin typeface="+mn-lt"/>
              </a:rPr>
              <a:t>“</a:t>
            </a:r>
            <a:r>
              <a:rPr lang="en-GB" altLang="fr-FR" sz="1400" b="1" i="1" dirty="0">
                <a:latin typeface="+mn-lt"/>
              </a:rPr>
              <a:t>T</a:t>
            </a:r>
            <a:r>
              <a:rPr lang="en-GB" sz="1400" b="1" i="1" dirty="0">
                <a:latin typeface="+mn-lt"/>
              </a:rPr>
              <a:t>RL’s should be evident for all work package technologies showing clearly status at CS start and current status. </a:t>
            </a:r>
            <a:r>
              <a:rPr lang="en-GB" altLang="en-US" sz="1400" b="1" i="1" dirty="0">
                <a:latin typeface="+mn-lt"/>
              </a:rPr>
              <a:t>Where applicable Manufacturing or Systems readiness levels should be provided.”</a:t>
            </a:r>
            <a:endParaRPr lang="en-US" altLang="fr-FR" sz="1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852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>
            <a:off x="457200" y="274638"/>
            <a:ext cx="82296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WPX </a:t>
            </a:r>
            <a:r>
              <a:rPr lang="en-GB" altLang="en-US" sz="2800" b="1" dirty="0" err="1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CfP</a:t>
            </a:r>
            <a:r>
              <a:rPr lang="en-GB" altLang="en-US" sz="2800" b="1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 projects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09120"/>
          </a:xfrm>
        </p:spPr>
        <p:txBody>
          <a:bodyPr/>
          <a:lstStyle/>
          <a:p>
            <a:pPr>
              <a:defRPr/>
            </a:pPr>
            <a:r>
              <a:rPr lang="en-US" altLang="en-US" sz="2400" dirty="0">
                <a:ea typeface="ＭＳ Ｐゴシック" pitchFamily="34" charset="-128"/>
              </a:rPr>
              <a:t>One graphical slide per WPX</a:t>
            </a:r>
          </a:p>
          <a:p>
            <a:pPr>
              <a:defRPr/>
            </a:pPr>
            <a:endParaRPr lang="en-US" altLang="en-US" sz="900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sz="2400" dirty="0">
                <a:ea typeface="ＭＳ Ｐゴシック" pitchFamily="34" charset="-128"/>
              </a:rPr>
              <a:t>See example from AR#3 2017</a:t>
            </a:r>
          </a:p>
          <a:p>
            <a:pPr marL="0" indent="0">
              <a:buNone/>
              <a:defRPr/>
            </a:pPr>
            <a:endParaRPr lang="en-US" altLang="en-US" sz="900" dirty="0">
              <a:ea typeface="ＭＳ Ｐゴシック" pitchFamily="34" charset="-128"/>
            </a:endParaRPr>
          </a:p>
          <a:p>
            <a:pPr marL="0" indent="0">
              <a:buNone/>
              <a:defRPr/>
            </a:pPr>
            <a:endParaRPr lang="en-US" altLang="en-US" sz="900" dirty="0">
              <a:ea typeface="ＭＳ Ｐゴシック" pitchFamily="34" charset="-128"/>
            </a:endParaRPr>
          </a:p>
          <a:p>
            <a:endParaRPr lang="en-GB" sz="2400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Annual Review Meeting 2018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EA22C9-8550-4F99-94A2-302621DCF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365" y="2840769"/>
            <a:ext cx="4269242" cy="320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51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Please list in the table below your WP dissemination activities 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457200" y="274638"/>
            <a:ext cx="82296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WP0: Dissemination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388672"/>
              </p:ext>
            </p:extLst>
          </p:nvPr>
        </p:nvGraphicFramePr>
        <p:xfrm>
          <a:off x="457200" y="2852936"/>
          <a:ext cx="8229599" cy="2655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72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03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827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Name of the Dissemination/</a:t>
                      </a:r>
                      <a:r>
                        <a:rPr lang="en-GB" sz="1100" dirty="0" err="1">
                          <a:effectLst/>
                        </a:rPr>
                        <a:t>Comm</a:t>
                      </a:r>
                      <a:r>
                        <a:rPr lang="en-GB" sz="1100" dirty="0">
                          <a:effectLst/>
                        </a:rPr>
                        <a:t> Activity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Place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Start Date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End Date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Type of dissemination and comm. activities</a:t>
                      </a: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Type of audiance reached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Estimated Number of persons reached</a:t>
                      </a: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15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1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262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1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1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15"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141" marR="3514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ZoneTexte 8"/>
          <p:cNvSpPr txBox="1">
            <a:spLocks noChangeArrowheads="1"/>
          </p:cNvSpPr>
          <p:nvPr/>
        </p:nvSpPr>
        <p:spPr bwMode="auto">
          <a:xfrm rot="20749315">
            <a:off x="1688590" y="3993236"/>
            <a:ext cx="5400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solidFill>
                  <a:srgbClr val="FF0000"/>
                </a:solidFill>
                <a:latin typeface="+mn-lt"/>
              </a:rPr>
              <a:t>To be completed by WP leaders but presented at EITD level in WP0 presentation.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Annual Review Meeting 2018 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  <p:extLst>
      <p:ext uri="{BB962C8B-B14F-4D97-AF65-F5344CB8AC3E}">
        <p14:creationId xmlns:p14="http://schemas.microsoft.com/office/powerpoint/2010/main" val="3910523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Future plans for the next six months? Please focus on the most relevant upcoming achievement in the next 6 months.</a:t>
            </a:r>
          </a:p>
          <a:p>
            <a:endParaRPr lang="en-GB" sz="2400" dirty="0"/>
          </a:p>
          <a:p>
            <a:endParaRPr lang="en-GB" dirty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457200" y="274638"/>
            <a:ext cx="82296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WPX Future Plans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Annual Review Meeting 2018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  <p:extLst>
      <p:ext uri="{BB962C8B-B14F-4D97-AF65-F5344CB8AC3E}">
        <p14:creationId xmlns:p14="http://schemas.microsoft.com/office/powerpoint/2010/main" val="1061125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 txBox="1">
            <a:spLocks/>
          </p:cNvSpPr>
          <p:nvPr/>
        </p:nvSpPr>
        <p:spPr bwMode="auto">
          <a:xfrm>
            <a:off x="457200" y="274638"/>
            <a:ext cx="82296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WPx Conclusions</a:t>
            </a:r>
          </a:p>
        </p:txBody>
      </p:sp>
      <p:sp>
        <p:nvSpPr>
          <p:cNvPr id="32772" name="Rectangle 3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</a:pPr>
            <a:endParaRPr lang="en-US" altLang="en-US">
              <a:ea typeface="MS PGothic" pitchFamily="34" charset="-128"/>
            </a:endParaRPr>
          </a:p>
        </p:txBody>
      </p:sp>
      <p:sp>
        <p:nvSpPr>
          <p:cNvPr id="32773" name="Rectangle 3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dirty="0"/>
              <a:t>Summary of WP presentation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Annual Review Meeting 2018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>
          <a:xfrm>
            <a:off x="457200" y="1331913"/>
            <a:ext cx="8229600" cy="47545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en-US" sz="2800" dirty="0">
              <a:latin typeface="+mj-lt"/>
              <a:ea typeface="ＭＳ Ｐゴシック" pitchFamily="-107" charset="-128"/>
            </a:endParaRPr>
          </a:p>
        </p:txBody>
      </p:sp>
      <p:sp>
        <p:nvSpPr>
          <p:cNvPr id="14340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38162"/>
          </a:xfrm>
        </p:spPr>
        <p:txBody>
          <a:bodyPr/>
          <a:lstStyle/>
          <a:p>
            <a:pPr algn="l" eaLnBrk="1" hangingPunct="1"/>
            <a:r>
              <a:rPr lang="en-GB" altLang="en-US" sz="2800" b="1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WPX Contents</a:t>
            </a:r>
          </a:p>
        </p:txBody>
      </p:sp>
      <p:sp>
        <p:nvSpPr>
          <p:cNvPr id="14341" name="Rectangle 4"/>
          <p:cNvSpPr txBox="1">
            <a:spLocks/>
          </p:cNvSpPr>
          <p:nvPr/>
        </p:nvSpPr>
        <p:spPr bwMode="auto">
          <a:xfrm>
            <a:off x="609600" y="1484313"/>
            <a:ext cx="82296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dirty="0" err="1"/>
              <a:t>Reviewers</a:t>
            </a:r>
            <a:r>
              <a:rPr lang="fr-FR" sz="2400" dirty="0"/>
              <a:t>’ </a:t>
            </a:r>
            <a:r>
              <a:rPr lang="fr-FR" sz="2400" dirty="0" err="1"/>
              <a:t>recommendations</a:t>
            </a:r>
            <a:endParaRPr lang="en-GB" sz="2400" dirty="0"/>
          </a:p>
          <a:p>
            <a:r>
              <a:rPr lang="en-GB" sz="2400" dirty="0"/>
              <a:t>Scope &amp; Objectives</a:t>
            </a:r>
          </a:p>
          <a:p>
            <a:r>
              <a:rPr lang="en-GB" sz="2400" dirty="0"/>
              <a:t>Master Plan</a:t>
            </a:r>
          </a:p>
          <a:p>
            <a:r>
              <a:rPr lang="en-GB" sz="2400" dirty="0"/>
              <a:t>Project Finances</a:t>
            </a:r>
          </a:p>
          <a:p>
            <a:r>
              <a:rPr lang="en-GB" sz="2400" dirty="0"/>
              <a:t>Project Plan</a:t>
            </a:r>
          </a:p>
          <a:p>
            <a:r>
              <a:rPr lang="en-US" altLang="en-US" sz="2400" dirty="0">
                <a:ea typeface="MS PGothic" pitchFamily="34" charset="-128"/>
              </a:rPr>
              <a:t>Technical Updates ( WPX.X …)</a:t>
            </a:r>
          </a:p>
          <a:p>
            <a:r>
              <a:rPr lang="en-GB" sz="2400" dirty="0" err="1"/>
              <a:t>CfP</a:t>
            </a:r>
            <a:r>
              <a:rPr lang="en-GB" sz="2400" dirty="0"/>
              <a:t> project included in Demo</a:t>
            </a:r>
          </a:p>
          <a:p>
            <a:r>
              <a:rPr lang="en-GB" sz="2400" dirty="0"/>
              <a:t>Future Plans</a:t>
            </a:r>
          </a:p>
          <a:p>
            <a:r>
              <a:rPr lang="en-GB" sz="2400" dirty="0"/>
              <a:t>Project Risks</a:t>
            </a:r>
          </a:p>
          <a:p>
            <a:r>
              <a:rPr lang="en-GB" sz="2400" dirty="0"/>
              <a:t>Conclusions</a:t>
            </a:r>
          </a:p>
          <a:p>
            <a:pPr eaLnBrk="1" hangingPunct="1"/>
            <a:endParaRPr lang="en-US" altLang="en-US" sz="2400" dirty="0">
              <a:ea typeface="MS PGothic" pitchFamily="34" charset="-128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Annual Review Meeting 2018 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 rot="20664197">
            <a:off x="1125733" y="3707705"/>
            <a:ext cx="2128067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 dirty="0">
                <a:solidFill>
                  <a:srgbClr val="FF0000"/>
                </a:solidFill>
                <a:latin typeface="+mn-lt"/>
              </a:rPr>
              <a:t>Please update accordingly </a:t>
            </a:r>
            <a:endParaRPr lang="fr-FR" altLang="fr-FR" sz="14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5627688"/>
            <a:ext cx="1655763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Sous-titre 9"/>
          <p:cNvSpPr>
            <a:spLocks noGrp="1"/>
          </p:cNvSpPr>
          <p:nvPr>
            <p:ph type="subTitle" idx="4294967295"/>
          </p:nvPr>
        </p:nvSpPr>
        <p:spPr>
          <a:xfrm>
            <a:off x="250825" y="5661025"/>
            <a:ext cx="4319588" cy="504825"/>
          </a:xfrm>
        </p:spPr>
        <p:txBody>
          <a:bodyPr/>
          <a:lstStyle/>
          <a:p>
            <a:pPr eaLnBrk="1" hangingPunct="1"/>
            <a:r>
              <a:rPr lang="fr-FR" altLang="en-US" b="1">
                <a:solidFill>
                  <a:srgbClr val="002060"/>
                </a:solidFill>
              </a:rPr>
              <a:t>Innovation Takes Off</a:t>
            </a:r>
          </a:p>
        </p:txBody>
      </p:sp>
      <p:sp>
        <p:nvSpPr>
          <p:cNvPr id="24581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81750"/>
            <a:ext cx="2895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BE" altLang="en-US" sz="1000">
                <a:solidFill>
                  <a:srgbClr val="898989"/>
                </a:solidFill>
              </a:rPr>
              <a:t>Not legally binding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7950" y="2565400"/>
            <a:ext cx="8602663" cy="23034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br>
              <a:rPr lang="en-US" sz="4800" b="1" i="1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US" sz="4800" b="1" i="1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en-US" b="1" i="1" dirty="0">
                <a:solidFill>
                  <a:schemeClr val="bg1"/>
                </a:solidFill>
              </a:rPr>
            </a:br>
            <a:r>
              <a:rPr lang="en-US" b="1" i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33799" name="Title 1"/>
          <p:cNvSpPr txBox="1">
            <a:spLocks/>
          </p:cNvSpPr>
          <p:nvPr/>
        </p:nvSpPr>
        <p:spPr bwMode="auto">
          <a:xfrm>
            <a:off x="107950" y="2565400"/>
            <a:ext cx="86026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4400" b="1" i="1">
                <a:solidFill>
                  <a:schemeClr val="bg1"/>
                </a:solidFill>
              </a:rPr>
            </a:br>
            <a:r>
              <a:rPr lang="en-US" altLang="en-US" sz="4400" b="1" i="1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/>
          </p:cNvSpPr>
          <p:nvPr>
            <p:ph type="title"/>
          </p:nvPr>
        </p:nvSpPr>
        <p:spPr bwMode="auto">
          <a:xfrm>
            <a:off x="601663" y="312738"/>
            <a:ext cx="8229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 sz="2400" dirty="0">
                <a:latin typeface="Arial" charset="0"/>
                <a:cs typeface="Arial" charset="0"/>
              </a:rPr>
              <a:t>WP X – </a:t>
            </a:r>
            <a:r>
              <a:rPr lang="fr-FR" altLang="en-US" sz="2400" dirty="0" err="1">
                <a:latin typeface="Arial" charset="0"/>
                <a:cs typeface="Arial" charset="0"/>
              </a:rPr>
              <a:t>Answer</a:t>
            </a:r>
            <a:r>
              <a:rPr lang="fr-FR" altLang="en-US" sz="2400" dirty="0">
                <a:latin typeface="Arial" charset="0"/>
                <a:cs typeface="Arial" charset="0"/>
              </a:rPr>
              <a:t> to </a:t>
            </a:r>
            <a:r>
              <a:rPr lang="fr-FR" altLang="en-US" sz="2400" dirty="0" err="1">
                <a:latin typeface="Arial" charset="0"/>
                <a:cs typeface="Arial" charset="0"/>
              </a:rPr>
              <a:t>Reviewers</a:t>
            </a:r>
            <a:r>
              <a:rPr lang="fr-FR" altLang="en-US" sz="2400" dirty="0">
                <a:latin typeface="Arial" charset="0"/>
                <a:cs typeface="Arial" charset="0"/>
              </a:rPr>
              <a:t>’ </a:t>
            </a:r>
            <a:r>
              <a:rPr lang="fr-FR" altLang="en-US" sz="2400" dirty="0" err="1">
                <a:latin typeface="Arial" charset="0"/>
                <a:cs typeface="Arial" charset="0"/>
              </a:rPr>
              <a:t>Recommendations</a:t>
            </a:r>
            <a:endParaRPr lang="fr-FR" altLang="en-US" sz="2400" dirty="0">
              <a:latin typeface="Arial" charset="0"/>
              <a:cs typeface="Arial" charset="0"/>
            </a:endParaRPr>
          </a:p>
        </p:txBody>
      </p:sp>
      <p:sp>
        <p:nvSpPr>
          <p:cNvPr id="39941" name="TextBox 1"/>
          <p:cNvSpPr txBox="1">
            <a:spLocks noChangeArrowheads="1"/>
          </p:cNvSpPr>
          <p:nvPr/>
        </p:nvSpPr>
        <p:spPr bwMode="auto">
          <a:xfrm rot="21250980">
            <a:off x="467012" y="4549754"/>
            <a:ext cx="540000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 dirty="0">
                <a:solidFill>
                  <a:srgbClr val="FF0000"/>
                </a:solidFill>
                <a:latin typeface="+mn-lt"/>
              </a:rPr>
              <a:t>To be answered  in the table above! Please refer to the Reviewers Report</a:t>
            </a:r>
            <a:endParaRPr lang="fr-FR" altLang="fr-FR" sz="14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339932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Reviewers’ Recommendations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Answers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Recommendation ref.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Annual Review Meeting 2018 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  <p:extLst>
      <p:ext uri="{BB962C8B-B14F-4D97-AF65-F5344CB8AC3E}">
        <p14:creationId xmlns:p14="http://schemas.microsoft.com/office/powerpoint/2010/main" val="347233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 txBox="1">
            <a:spLocks/>
          </p:cNvSpPr>
          <p:nvPr/>
        </p:nvSpPr>
        <p:spPr bwMode="auto">
          <a:xfrm>
            <a:off x="457200" y="1331913"/>
            <a:ext cx="82296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GB" altLang="en-US" sz="2800">
              <a:ea typeface="MS PGothic" pitchFamily="34" charset="-128"/>
            </a:endParaRPr>
          </a:p>
          <a:p>
            <a:pPr eaLnBrk="1" hangingPunct="1"/>
            <a:endParaRPr lang="en-GB" altLang="en-US" sz="2800">
              <a:ea typeface="MS PGothic" pitchFamily="34" charset="-128"/>
            </a:endParaRPr>
          </a:p>
          <a:p>
            <a:pPr eaLnBrk="1" hangingPunct="1"/>
            <a:endParaRPr lang="en-GB" altLang="en-US" sz="2800">
              <a:ea typeface="MS PGothic" pitchFamily="34" charset="-128"/>
            </a:endParaRPr>
          </a:p>
        </p:txBody>
      </p:sp>
      <p:sp>
        <p:nvSpPr>
          <p:cNvPr id="15364" name="Rectangle 3"/>
          <p:cNvSpPr txBox="1">
            <a:spLocks/>
          </p:cNvSpPr>
          <p:nvPr/>
        </p:nvSpPr>
        <p:spPr bwMode="auto">
          <a:xfrm>
            <a:off x="457200" y="274638"/>
            <a:ext cx="82296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err="1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WPx</a:t>
            </a:r>
            <a:r>
              <a:rPr lang="en-GB" altLang="en-US" sz="2800" b="1" dirty="0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 Programme Overview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412776"/>
            <a:ext cx="8229600" cy="50405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ea typeface="ＭＳ Ｐゴシック" pitchFamily="34" charset="-128"/>
              </a:rPr>
              <a:t>State objectives and success criteria</a:t>
            </a:r>
          </a:p>
          <a:p>
            <a:r>
              <a:rPr lang="en-GB" altLang="en-US" sz="2000" dirty="0">
                <a:ea typeface="ＭＳ Ｐゴシック" pitchFamily="34" charset="-128"/>
              </a:rPr>
              <a:t>A restatement of the existing predicted improvements in CO2, NOx and noise level, based on the example below; please insert your WP environmental objectives taken from the descriptive part in </a:t>
            </a:r>
            <a:r>
              <a:rPr lang="en-GB" altLang="en-US" sz="2000" dirty="0">
                <a:ea typeface="ＭＳ Ｐゴシック" pitchFamily="34" charset="-128"/>
                <a:hlinkClick r:id="rId2"/>
              </a:rPr>
              <a:t>GAM#4</a:t>
            </a:r>
            <a:r>
              <a:rPr lang="en-GB" altLang="en-US" sz="2000" dirty="0">
                <a:ea typeface="ＭＳ Ｐゴシック" pitchFamily="34" charset="-128"/>
              </a:rPr>
              <a:t>. </a:t>
            </a:r>
          </a:p>
          <a:p>
            <a:r>
              <a:rPr lang="en-GB" altLang="en-US" sz="2000" dirty="0">
                <a:ea typeface="ＭＳ Ｐゴシック" pitchFamily="34" charset="-128"/>
              </a:rPr>
              <a:t>Please indicate which baseline is used as reference for the target values you will list in the table?</a:t>
            </a:r>
          </a:p>
          <a:p>
            <a:endParaRPr lang="en-GB" altLang="en-US" sz="2000" dirty="0">
              <a:ea typeface="ＭＳ Ｐゴシック" pitchFamily="34" charset="-128"/>
            </a:endParaRPr>
          </a:p>
          <a:p>
            <a:pPr marL="0" indent="0">
              <a:buFont typeface="Arial" charset="0"/>
              <a:buNone/>
            </a:pPr>
            <a:endParaRPr lang="en-GB" altLang="en-US" sz="2000" i="1" dirty="0">
              <a:ea typeface="ＭＳ Ｐゴシック" pitchFamily="34" charset="-128"/>
            </a:endParaRPr>
          </a:p>
          <a:p>
            <a:endParaRPr lang="en-GB" altLang="en-US" sz="2000" i="1" dirty="0">
              <a:ea typeface="ＭＳ Ｐゴシック" pitchFamily="34" charset="-128"/>
            </a:endParaRPr>
          </a:p>
          <a:p>
            <a:endParaRPr lang="en-GB" altLang="en-US" sz="2000" i="1" dirty="0">
              <a:ea typeface="ＭＳ Ｐゴシック" pitchFamily="34" charset="-128"/>
            </a:endParaRPr>
          </a:p>
          <a:p>
            <a:endParaRPr lang="en-GB" altLang="en-US" sz="2000" i="1" dirty="0">
              <a:ea typeface="ＭＳ Ｐゴシック" pitchFamily="34" charset="-128"/>
            </a:endParaRPr>
          </a:p>
          <a:p>
            <a:endParaRPr lang="en-GB" altLang="en-US" sz="2000" i="1" dirty="0">
              <a:ea typeface="ＭＳ Ｐゴシック" pitchFamily="34" charset="-128"/>
            </a:endParaRPr>
          </a:p>
          <a:p>
            <a:endParaRPr lang="en-GB" altLang="en-US" sz="2000" i="1" dirty="0">
              <a:ea typeface="ＭＳ Ｐゴシック" pitchFamily="34" charset="-128"/>
            </a:endParaRPr>
          </a:p>
          <a:p>
            <a:endParaRPr lang="en-GB" altLang="en-US" sz="2000" i="1" dirty="0">
              <a:ea typeface="ＭＳ Ｐゴシック" pitchFamily="34" charset="-128"/>
            </a:endParaRPr>
          </a:p>
          <a:p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206144"/>
              </p:ext>
            </p:extLst>
          </p:nvPr>
        </p:nvGraphicFramePr>
        <p:xfrm>
          <a:off x="1115616" y="3626351"/>
          <a:ext cx="6192688" cy="2106905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2987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29920" algn="l"/>
                        </a:tabLst>
                      </a:pPr>
                      <a:r>
                        <a:rPr lang="en-GB" sz="1400" dirty="0">
                          <a:effectLst/>
                        </a:rPr>
                        <a:t>Subsystem</a:t>
                      </a:r>
                      <a:endParaRPr lang="en-GB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29920" algn="l"/>
                        </a:tabLst>
                      </a:pPr>
                      <a:r>
                        <a:rPr lang="en-GB" sz="1400" dirty="0">
                          <a:effectLst/>
                        </a:rPr>
                        <a:t>Environmental targets (</a:t>
                      </a:r>
                      <a:r>
                        <a:rPr lang="en-GB" sz="1400" dirty="0" err="1">
                          <a:effectLst/>
                        </a:rPr>
                        <a:t>wrt</a:t>
                      </a:r>
                      <a:r>
                        <a:rPr lang="en-GB" sz="1400" dirty="0">
                          <a:effectLst/>
                        </a:rPr>
                        <a:t> reference)</a:t>
                      </a:r>
                      <a:endParaRPr lang="en-GB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29920" algn="l"/>
                        </a:tabLs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29920" algn="l"/>
                        </a:tabLst>
                      </a:pPr>
                      <a:r>
                        <a:rPr lang="en-GB" sz="1400">
                          <a:effectLst/>
                        </a:rPr>
                        <a:t>CO2 [%]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29920" algn="l"/>
                        </a:tabLst>
                      </a:pPr>
                      <a:r>
                        <a:rPr lang="en-GB" sz="1400" dirty="0">
                          <a:effectLst/>
                        </a:rPr>
                        <a:t>NOx [%]</a:t>
                      </a:r>
                      <a:endParaRPr lang="en-GB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29920" algn="l"/>
                        </a:tabLst>
                      </a:pPr>
                      <a:r>
                        <a:rPr lang="en-GB" sz="1400">
                          <a:effectLst/>
                        </a:rPr>
                        <a:t>Noise [EPNdB]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29920" algn="l"/>
                        </a:tabLst>
                      </a:pPr>
                      <a:r>
                        <a:rPr lang="en-GB" sz="1400" dirty="0">
                          <a:effectLst/>
                        </a:rPr>
                        <a:t>Composite fan system</a:t>
                      </a:r>
                      <a:endParaRPr lang="en-GB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29920" algn="l"/>
                        </a:tabLst>
                      </a:pPr>
                      <a:r>
                        <a:rPr lang="en-GB" sz="1400" dirty="0">
                          <a:effectLst/>
                        </a:rPr>
                        <a:t>-1 to -3</a:t>
                      </a:r>
                      <a:endParaRPr lang="en-GB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29920" algn="l"/>
                        </a:tabLst>
                      </a:pPr>
                      <a:r>
                        <a:rPr lang="en-GB" sz="1400" dirty="0">
                          <a:effectLst/>
                        </a:rPr>
                        <a:t>N/A (*)</a:t>
                      </a:r>
                      <a:endParaRPr lang="en-GB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29920" algn="l"/>
                        </a:tabLst>
                      </a:pPr>
                      <a:r>
                        <a:rPr lang="en-GB" sz="1400">
                          <a:effectLst/>
                        </a:rPr>
                        <a:t>-1 to -3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29920" algn="l"/>
                        </a:tabLst>
                      </a:pPr>
                      <a:r>
                        <a:rPr lang="en-GB" sz="1400">
                          <a:effectLst/>
                        </a:rPr>
                        <a:t>Advanced integrated externals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29920" algn="l"/>
                        </a:tabLst>
                      </a:pPr>
                      <a:r>
                        <a:rPr lang="en-GB" sz="1400" dirty="0">
                          <a:effectLst/>
                        </a:rPr>
                        <a:t>-0.5 to -1.5</a:t>
                      </a:r>
                      <a:endParaRPr lang="en-GB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29920" algn="l"/>
                        </a:tabLst>
                      </a:pPr>
                      <a:r>
                        <a:rPr lang="en-GB" sz="1400" dirty="0">
                          <a:effectLst/>
                        </a:rPr>
                        <a:t>N/A</a:t>
                      </a:r>
                      <a:endParaRPr lang="en-GB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29920" algn="l"/>
                        </a:tabLs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29920" algn="l"/>
                        </a:tabLst>
                      </a:pPr>
                      <a:r>
                        <a:rPr lang="en-GB" sz="1400">
                          <a:effectLst/>
                        </a:rPr>
                        <a:t>Intercase structures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29920" algn="l"/>
                        </a:tabLst>
                      </a:pPr>
                      <a:r>
                        <a:rPr lang="en-GB" sz="1400" dirty="0">
                          <a:effectLst/>
                        </a:rPr>
                        <a:t>(**)</a:t>
                      </a:r>
                      <a:endParaRPr lang="en-GB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29920" algn="l"/>
                        </a:tabLst>
                      </a:pPr>
                      <a:r>
                        <a:rPr lang="en-GB" sz="1400">
                          <a:effectLst/>
                        </a:rPr>
                        <a:t>N/A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29920" algn="l"/>
                        </a:tabLs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29920" algn="l"/>
                        </a:tabLst>
                      </a:pPr>
                      <a:r>
                        <a:rPr lang="en-GB" sz="1400" dirty="0">
                          <a:effectLst/>
                        </a:rPr>
                        <a:t>Low weight low pressure turbine</a:t>
                      </a:r>
                      <a:endParaRPr lang="en-GB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29920" algn="l"/>
                        </a:tabLst>
                      </a:pPr>
                      <a:r>
                        <a:rPr lang="en-GB" sz="1400" dirty="0">
                          <a:effectLst/>
                        </a:rPr>
                        <a:t>-1 to -2</a:t>
                      </a:r>
                      <a:endParaRPr lang="en-GB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29920" algn="l"/>
                        </a:tabLst>
                      </a:pPr>
                      <a:r>
                        <a:rPr lang="en-GB" sz="1400">
                          <a:effectLst/>
                        </a:rPr>
                        <a:t>N/A</a:t>
                      </a:r>
                      <a:endParaRPr lang="en-GB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629920" algn="l"/>
                        </a:tabLst>
                      </a:pPr>
                      <a:r>
                        <a:rPr lang="en-GB" sz="1400" dirty="0">
                          <a:effectLst/>
                        </a:rPr>
                        <a:t>0</a:t>
                      </a:r>
                      <a:endParaRPr lang="en-GB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ZoneTexte 2"/>
          <p:cNvSpPr txBox="1">
            <a:spLocks noChangeArrowheads="1"/>
          </p:cNvSpPr>
          <p:nvPr/>
        </p:nvSpPr>
        <p:spPr bwMode="auto">
          <a:xfrm rot="21320002">
            <a:off x="1064706" y="5447643"/>
            <a:ext cx="5400000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dirty="0">
                <a:solidFill>
                  <a:srgbClr val="FF0000"/>
                </a:solidFill>
                <a:latin typeface="+mj-lt"/>
              </a:rPr>
              <a:t>This is an example, please refer to descriptive part of your WP description in the </a:t>
            </a:r>
            <a:r>
              <a:rPr lang="en-US" altLang="fr-FR" sz="1400" dirty="0">
                <a:solidFill>
                  <a:srgbClr val="FF0000"/>
                </a:solidFill>
                <a:latin typeface="+mj-lt"/>
                <a:hlinkClick r:id="rId3"/>
              </a:rPr>
              <a:t>GAM#4</a:t>
            </a:r>
            <a:r>
              <a:rPr lang="en-US" altLang="fr-FR" sz="1400" dirty="0">
                <a:solidFill>
                  <a:srgbClr val="FF0000"/>
                </a:solidFill>
                <a:latin typeface="+mj-lt"/>
              </a:rPr>
              <a:t> as there is no descriptive part in the GAM#5 on GMT2; or refer to the </a:t>
            </a:r>
            <a:r>
              <a:rPr lang="en-US" altLang="fr-FR" sz="1400" dirty="0">
                <a:solidFill>
                  <a:srgbClr val="FF0000"/>
                </a:solidFill>
                <a:latin typeface="+mj-lt"/>
                <a:hlinkClick r:id="rId4"/>
              </a:rPr>
              <a:t>JTP</a:t>
            </a:r>
            <a:endParaRPr lang="en-US" altLang="fr-FR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Annual Review Meeting 2018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156947-A915-447E-93AF-62D499D5A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2683"/>
            <a:ext cx="7694995" cy="5829074"/>
          </a:xfrm>
          <a:prstGeom prst="rect">
            <a:avLst/>
          </a:prstGeom>
        </p:spPr>
      </p:pic>
      <p:sp>
        <p:nvSpPr>
          <p:cNvPr id="4" name="ZoneTexte 2"/>
          <p:cNvSpPr txBox="1">
            <a:spLocks noChangeArrowheads="1"/>
          </p:cNvSpPr>
          <p:nvPr/>
        </p:nvSpPr>
        <p:spPr bwMode="auto">
          <a:xfrm rot="20656901">
            <a:off x="2181184" y="3132286"/>
            <a:ext cx="5400000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fr-FR" sz="1400" dirty="0">
                <a:solidFill>
                  <a:srgbClr val="FF0000"/>
                </a:solidFill>
                <a:latin typeface="+mn-lt"/>
              </a:rPr>
              <a:t>This is an example from presentations given at the #3 AR Meeting in June 2017 and answering to the reviewers’ recommendations.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fr-FR" sz="1400" dirty="0">
                <a:solidFill>
                  <a:srgbClr val="FF0000"/>
                </a:solidFill>
                <a:latin typeface="+mn-lt"/>
              </a:rPr>
              <a:t>Please include CP activities to this slide!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fr-FR" sz="1400" dirty="0">
                <a:solidFill>
                  <a:srgbClr val="FF0000"/>
                </a:solidFill>
                <a:latin typeface="+mn-lt"/>
              </a:rPr>
              <a:t>“</a:t>
            </a:r>
            <a:r>
              <a:rPr lang="en-GB" sz="1400" b="1" i="1" dirty="0">
                <a:latin typeface="+mn-lt"/>
              </a:rPr>
              <a:t>Visibility of </a:t>
            </a:r>
            <a:r>
              <a:rPr lang="en-GB" sz="1400" b="1" i="1" u="sng" dirty="0">
                <a:solidFill>
                  <a:srgbClr val="FF0000"/>
                </a:solidFill>
                <a:latin typeface="+mn-lt"/>
              </a:rPr>
              <a:t>all</a:t>
            </a:r>
            <a:r>
              <a:rPr lang="en-GB" sz="1400" b="1" i="1" dirty="0">
                <a:solidFill>
                  <a:srgbClr val="FF0000"/>
                </a:solidFill>
                <a:latin typeface="+mn-lt"/>
              </a:rPr>
              <a:t> funding streams </a:t>
            </a:r>
            <a:r>
              <a:rPr lang="en-GB" sz="1400" b="1" i="1" dirty="0">
                <a:latin typeface="+mn-lt"/>
              </a:rPr>
              <a:t>aligned to anticipated engine architecture showing technologies or major engine components should be provided for all work packages 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“</a:t>
            </a:r>
            <a:endParaRPr lang="en-GB" sz="1400" b="1" i="1" dirty="0">
              <a:latin typeface="+mn-lt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357" y="6385211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Annual Review Meeting 2018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  <p:extLst>
      <p:ext uri="{BB962C8B-B14F-4D97-AF65-F5344CB8AC3E}">
        <p14:creationId xmlns:p14="http://schemas.microsoft.com/office/powerpoint/2010/main" val="358671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 txBox="1">
            <a:spLocks/>
          </p:cNvSpPr>
          <p:nvPr/>
        </p:nvSpPr>
        <p:spPr bwMode="auto">
          <a:xfrm>
            <a:off x="457200" y="274638"/>
            <a:ext cx="82296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WPX Master Plan</a:t>
            </a:r>
          </a:p>
        </p:txBody>
      </p:sp>
      <p:sp>
        <p:nvSpPr>
          <p:cNvPr id="17412" name="Rectangle 4"/>
          <p:cNvSpPr txBox="1">
            <a:spLocks/>
          </p:cNvSpPr>
          <p:nvPr/>
        </p:nvSpPr>
        <p:spPr bwMode="auto">
          <a:xfrm>
            <a:off x="457200" y="1331913"/>
            <a:ext cx="82296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 sz="2800">
              <a:ea typeface="MS PGothic" pitchFamily="34" charset="-128"/>
            </a:endParaRPr>
          </a:p>
          <a:p>
            <a:pPr eaLnBrk="1" hangingPunct="1"/>
            <a:endParaRPr lang="en-US" altLang="en-US" sz="2800">
              <a:ea typeface="MS PGothic" pitchFamily="34" charset="-128"/>
            </a:endParaRPr>
          </a:p>
          <a:p>
            <a:pPr eaLnBrk="1" hangingPunct="1"/>
            <a:endParaRPr lang="en-US" altLang="en-US" sz="2800">
              <a:ea typeface="MS PGothic" pitchFamily="34" charset="-128"/>
            </a:endParaRPr>
          </a:p>
          <a:p>
            <a:pPr eaLnBrk="1" hangingPunct="1"/>
            <a:endParaRPr lang="en-GB" altLang="en-US" sz="2800" b="1">
              <a:ea typeface="MS PGothic" pitchFamily="34" charset="-128"/>
            </a:endParaRPr>
          </a:p>
          <a:p>
            <a:pPr eaLnBrk="1" hangingPunct="1"/>
            <a:endParaRPr lang="en-GB" altLang="en-US" sz="2800" b="1">
              <a:ea typeface="MS PGothic" pitchFamily="34" charset="-128"/>
            </a:endParaRPr>
          </a:p>
        </p:txBody>
      </p:sp>
      <p:sp>
        <p:nvSpPr>
          <p:cNvPr id="17413" name="Rectangle 3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altLang="en-US" sz="2000" dirty="0">
                <a:ea typeface="MS PGothic" pitchFamily="34" charset="-128"/>
              </a:rPr>
              <a:t>Work Breakdown Structure and roles / responsibilities of each participant (Leaders and Core Partners) with a clear definition of roles foreseen for other participants [</a:t>
            </a:r>
            <a:r>
              <a:rPr lang="en-GB" altLang="en-US" sz="2000" dirty="0" err="1">
                <a:ea typeface="MS PGothic" pitchFamily="34" charset="-128"/>
              </a:rPr>
              <a:t>CfP</a:t>
            </a:r>
            <a:r>
              <a:rPr lang="en-GB" altLang="en-US" sz="2000" dirty="0">
                <a:ea typeface="MS PGothic" pitchFamily="34" charset="-128"/>
              </a:rPr>
              <a:t> and </a:t>
            </a:r>
            <a:r>
              <a:rPr lang="en-GB" altLang="en-US" sz="2000" dirty="0" err="1">
                <a:ea typeface="MS PGothic" pitchFamily="34" charset="-128"/>
              </a:rPr>
              <a:t>CfT</a:t>
            </a:r>
            <a:r>
              <a:rPr lang="en-GB" altLang="en-US" sz="2000" dirty="0">
                <a:ea typeface="MS PGothic" pitchFamily="34" charset="-128"/>
              </a:rPr>
              <a:t> areas]</a:t>
            </a:r>
          </a:p>
          <a:p>
            <a:pPr eaLnBrk="1" hangingPunct="1"/>
            <a:r>
              <a:rPr lang="en-GB" altLang="en-US" sz="2000" dirty="0">
                <a:ea typeface="MS PGothic" pitchFamily="34" charset="-128"/>
              </a:rPr>
              <a:t>Temporal scheduling and Key Milestones (for the duration of the CS2 Programme)</a:t>
            </a:r>
          </a:p>
          <a:p>
            <a:pPr eaLnBrk="1" hangingPunct="1"/>
            <a:r>
              <a:rPr lang="en-GB" altLang="en-US" sz="2000" dirty="0">
                <a:ea typeface="MS PGothic" pitchFamily="34" charset="-128"/>
              </a:rPr>
              <a:t>Definition of demonstrator scope and test / demo campaign activity </a:t>
            </a:r>
          </a:p>
          <a:p>
            <a:pPr lvl="1" eaLnBrk="1" hangingPunct="1"/>
            <a:r>
              <a:rPr lang="en-GB" altLang="en-US" sz="1600" dirty="0">
                <a:ea typeface="MS PGothic" pitchFamily="34" charset="-128"/>
              </a:rPr>
              <a:t>Flight testing including all preliminary reviews and “permit to fly” requirements </a:t>
            </a:r>
          </a:p>
          <a:p>
            <a:pPr lvl="1" eaLnBrk="1" hangingPunct="1"/>
            <a:r>
              <a:rPr lang="en-GB" altLang="en-US" sz="1600" dirty="0">
                <a:ea typeface="MS PGothic" pitchFamily="34" charset="-128"/>
              </a:rPr>
              <a:t>Ground tests including all preliminary reviews and release requirements </a:t>
            </a:r>
          </a:p>
          <a:p>
            <a:pPr lvl="1" eaLnBrk="1" hangingPunct="1"/>
            <a:r>
              <a:rPr lang="en-GB" altLang="en-US" sz="1600" dirty="0">
                <a:ea typeface="MS PGothic" pitchFamily="34" charset="-128"/>
              </a:rPr>
              <a:t>Simulation activity </a:t>
            </a:r>
          </a:p>
          <a:p>
            <a:pPr lvl="1" eaLnBrk="1" hangingPunct="1"/>
            <a:r>
              <a:rPr lang="en-GB" altLang="en-US" sz="1600" dirty="0">
                <a:ea typeface="MS PGothic" pitchFamily="34" charset="-128"/>
              </a:rPr>
              <a:t>Verification and Validation </a:t>
            </a:r>
          </a:p>
          <a:p>
            <a:pPr lvl="1" eaLnBrk="1" hangingPunct="1"/>
            <a:r>
              <a:rPr lang="en-GB" altLang="en-US" sz="1600" dirty="0">
                <a:ea typeface="MS PGothic" pitchFamily="34" charset="-128"/>
              </a:rPr>
              <a:t>Data analysis, and evidence of the feedback loop into the Technology Evaluator and to the Transverse Activity areas SAT and ECO where applicable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Annual Review Meeting 2018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  <p:extLst>
      <p:ext uri="{BB962C8B-B14F-4D97-AF65-F5344CB8AC3E}">
        <p14:creationId xmlns:p14="http://schemas.microsoft.com/office/powerpoint/2010/main" val="338560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>
          <a:xfrm>
            <a:off x="457200" y="1331913"/>
            <a:ext cx="8229600" cy="47545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en-US" sz="2800" dirty="0">
              <a:latin typeface="+mj-lt"/>
              <a:ea typeface="ＭＳ Ｐゴシック" pitchFamily="-107" charset="-128"/>
            </a:endParaRPr>
          </a:p>
        </p:txBody>
      </p:sp>
      <p:sp>
        <p:nvSpPr>
          <p:cNvPr id="14340" name="Rectangle 3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6552728" cy="538162"/>
          </a:xfrm>
        </p:spPr>
        <p:txBody>
          <a:bodyPr/>
          <a:lstStyle/>
          <a:p>
            <a:pPr algn="l" eaLnBrk="1" hangingPunct="1"/>
            <a:r>
              <a:rPr lang="en-GB" altLang="en-US" sz="2800" b="1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Leaders Involvement in CS2 (WP0)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948070"/>
              </p:ext>
            </p:extLst>
          </p:nvPr>
        </p:nvGraphicFramePr>
        <p:xfrm>
          <a:off x="539552" y="1365861"/>
          <a:ext cx="7560840" cy="4751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4774">
                <a:tc>
                  <a:txBody>
                    <a:bodyPr/>
                    <a:lstStyle/>
                    <a:p>
                      <a:r>
                        <a:rPr lang="en-US" sz="2400" dirty="0"/>
                        <a:t>LEADER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EITD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774">
                <a:tc>
                  <a:txBody>
                    <a:bodyPr/>
                    <a:lstStyle/>
                    <a:p>
                      <a:r>
                        <a:rPr lang="en-US" dirty="0"/>
                        <a:t>Airbus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774">
                <a:tc>
                  <a:txBody>
                    <a:bodyPr/>
                    <a:lstStyle/>
                    <a:p>
                      <a:r>
                        <a:rPr lang="en-US" dirty="0"/>
                        <a:t>SAFRAN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XYZ</a:t>
                      </a:r>
                      <a:r>
                        <a:rPr lang="en-US" sz="1200" baseline="0" dirty="0"/>
                        <a:t> Engine </a:t>
                      </a:r>
                      <a:r>
                        <a:rPr lang="en-US" sz="1200" dirty="0"/>
                        <a:t>Supporting Flight 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WP2 UHPE</a:t>
                      </a:r>
                    </a:p>
                    <a:p>
                      <a:r>
                        <a:rPr lang="en-US" sz="1200" dirty="0"/>
                        <a:t>WP3 engine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774">
                <a:tc>
                  <a:txBody>
                    <a:bodyPr/>
                    <a:lstStyle/>
                    <a:p>
                      <a:r>
                        <a:rPr lang="en-US" dirty="0"/>
                        <a:t>Rolls Royce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WP5</a:t>
                      </a:r>
                    </a:p>
                    <a:p>
                      <a:r>
                        <a:rPr lang="en-US" sz="1200" dirty="0"/>
                        <a:t>WP6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774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 err="1"/>
                        <a:t>Liebherr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774">
                <a:tc>
                  <a:txBody>
                    <a:bodyPr/>
                    <a:lstStyle/>
                    <a:p>
                      <a:r>
                        <a:rPr lang="en-US" dirty="0"/>
                        <a:t>MTU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WP4 ICD Rig</a:t>
                      </a:r>
                    </a:p>
                    <a:p>
                      <a:r>
                        <a:rPr lang="en-US" sz="1200" dirty="0"/>
                        <a:t>WP4</a:t>
                      </a:r>
                      <a:r>
                        <a:rPr lang="en-US" sz="1200" baseline="0" dirty="0"/>
                        <a:t> 2SC Rig</a:t>
                      </a:r>
                    </a:p>
                    <a:p>
                      <a:r>
                        <a:rPr lang="en-US" sz="1200" baseline="0" dirty="0"/>
                        <a:t>WP4 Engine Demo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47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ZoneTexte 8"/>
          <p:cNvSpPr txBox="1">
            <a:spLocks noChangeArrowheads="1"/>
          </p:cNvSpPr>
          <p:nvPr/>
        </p:nvSpPr>
        <p:spPr bwMode="auto">
          <a:xfrm rot="20749315">
            <a:off x="2092118" y="4141091"/>
            <a:ext cx="3303580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dirty="0">
                <a:solidFill>
                  <a:srgbClr val="FF0000"/>
                </a:solidFill>
                <a:latin typeface="+mn-lt"/>
              </a:rPr>
              <a:t>To be taken from the last review 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Annual Review Meeting 2018 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  <p:extLst>
      <p:ext uri="{BB962C8B-B14F-4D97-AF65-F5344CB8AC3E}">
        <p14:creationId xmlns:p14="http://schemas.microsoft.com/office/powerpoint/2010/main" val="382124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/>
          </p:cNvSpPr>
          <p:nvPr/>
        </p:nvSpPr>
        <p:spPr>
          <a:xfrm>
            <a:off x="457200" y="1331913"/>
            <a:ext cx="8229600" cy="47545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altLang="en-US" sz="2800" dirty="0">
              <a:latin typeface="+mj-lt"/>
              <a:ea typeface="ＭＳ Ｐゴシック" pitchFamily="-107" charset="-128"/>
            </a:endParaRPr>
          </a:p>
        </p:txBody>
      </p:sp>
      <p:sp>
        <p:nvSpPr>
          <p:cNvPr id="14340" name="Rectangle 3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5482952" cy="538162"/>
          </a:xfrm>
        </p:spPr>
        <p:txBody>
          <a:bodyPr/>
          <a:lstStyle/>
          <a:p>
            <a:pPr algn="l" eaLnBrk="1" hangingPunct="1"/>
            <a:r>
              <a:rPr lang="en-GB" altLang="en-US" sz="2800" b="1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CP Involvement in EITD (WP0)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237228"/>
              </p:ext>
            </p:extLst>
          </p:nvPr>
        </p:nvGraphicFramePr>
        <p:xfrm>
          <a:off x="323528" y="1365861"/>
          <a:ext cx="7776864" cy="4583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4774">
                <a:tc>
                  <a:txBody>
                    <a:bodyPr/>
                    <a:lstStyle/>
                    <a:p>
                      <a:r>
                        <a:rPr lang="en-US" dirty="0"/>
                        <a:t>Core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WP3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WP4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WP5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WP6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774">
                <a:tc>
                  <a:txBody>
                    <a:bodyPr/>
                    <a:lstStyle/>
                    <a:p>
                      <a:r>
                        <a:rPr lang="en-US" dirty="0"/>
                        <a:t>DLR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indent="-825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ICD Rig Test</a:t>
                      </a:r>
                    </a:p>
                    <a:p>
                      <a:pPr marL="82550" indent="-825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/>
                        <a:t>2SC Rig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774">
                <a:tc>
                  <a:txBody>
                    <a:bodyPr/>
                    <a:lstStyle/>
                    <a:p>
                      <a:r>
                        <a:rPr lang="en-US" dirty="0"/>
                        <a:t>GKN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" indent="-825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ICD Rig  LPC</a:t>
                      </a:r>
                    </a:p>
                    <a:p>
                      <a:pPr marL="82550" indent="-825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Demo Exhaust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774">
                <a:tc>
                  <a:txBody>
                    <a:bodyPr/>
                    <a:lstStyle/>
                    <a:p>
                      <a:r>
                        <a:rPr lang="en-US" dirty="0"/>
                        <a:t>ITP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774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GE Avio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774">
                <a:tc>
                  <a:txBody>
                    <a:bodyPr/>
                    <a:lstStyle/>
                    <a:p>
                      <a:r>
                        <a:rPr lang="en-US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477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ZoneTexte 8"/>
          <p:cNvSpPr txBox="1">
            <a:spLocks noChangeArrowheads="1"/>
          </p:cNvSpPr>
          <p:nvPr/>
        </p:nvSpPr>
        <p:spPr bwMode="auto">
          <a:xfrm rot="20749315">
            <a:off x="968510" y="5458508"/>
            <a:ext cx="5400000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600" dirty="0">
                <a:solidFill>
                  <a:srgbClr val="FF0000"/>
                </a:solidFill>
                <a:latin typeface="+mn-lt"/>
              </a:rPr>
              <a:t>To be completed by WP leaders but will only presented in WP0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Annual Review Meeting 2018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  <p:extLst>
      <p:ext uri="{BB962C8B-B14F-4D97-AF65-F5344CB8AC3E}">
        <p14:creationId xmlns:p14="http://schemas.microsoft.com/office/powerpoint/2010/main" val="2705450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algn="l"/>
            <a:r>
              <a:rPr lang="en-GB" altLang="en-US" sz="2800" b="1" dirty="0" err="1">
                <a:solidFill>
                  <a:schemeClr val="bg1"/>
                </a:solidFill>
                <a:latin typeface="Arial" charset="0"/>
                <a:ea typeface="MS PGothic" pitchFamily="34" charset="-128"/>
              </a:rPr>
              <a:t>WPx</a:t>
            </a:r>
            <a:r>
              <a:rPr lang="en-GB" dirty="0"/>
              <a:t> </a:t>
            </a:r>
            <a:r>
              <a:rPr lang="en-GB" sz="2800" b="1" dirty="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rPr>
              <a:t>Project Finances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576388"/>
            <a:ext cx="4114800" cy="4549775"/>
          </a:xfrm>
        </p:spPr>
        <p:txBody>
          <a:bodyPr>
            <a:normAutofit/>
          </a:bodyPr>
          <a:lstStyle/>
          <a:p>
            <a:r>
              <a:rPr lang="en-GB" sz="2400" i="1" dirty="0"/>
              <a:t>Add explanations here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576388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fr-FR" altLang="en-US" b="1" u="sng" dirty="0" err="1"/>
              <a:t>Spending</a:t>
            </a:r>
            <a:r>
              <a:rPr lang="fr-FR" altLang="en-US" b="1" u="sng" dirty="0"/>
              <a:t> Profile:</a:t>
            </a:r>
            <a:endParaRPr lang="en-GB" altLang="en-US" b="1" u="sng" dirty="0"/>
          </a:p>
        </p:txBody>
      </p:sp>
      <p:graphicFrame>
        <p:nvGraphicFramePr>
          <p:cNvPr id="5" name="Graphique 7"/>
          <p:cNvGraphicFramePr>
            <a:graphicFrameLocks/>
          </p:cNvGraphicFramePr>
          <p:nvPr/>
        </p:nvGraphicFramePr>
        <p:xfrm>
          <a:off x="457200" y="2412441"/>
          <a:ext cx="4463980" cy="206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8"/>
          <p:cNvSpPr txBox="1">
            <a:spLocks noChangeArrowheads="1"/>
          </p:cNvSpPr>
          <p:nvPr/>
        </p:nvSpPr>
        <p:spPr bwMode="auto">
          <a:xfrm rot="20749315">
            <a:off x="2086918" y="3575993"/>
            <a:ext cx="5400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solidFill>
                  <a:srgbClr val="FF0000"/>
                </a:solidFill>
                <a:latin typeface="+mn-lt"/>
              </a:rPr>
              <a:t>Based on validated 2017 Forms C + Q1-2018 estimates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800" dirty="0">
                <a:solidFill>
                  <a:srgbClr val="FF0000"/>
                </a:solidFill>
                <a:latin typeface="+mn-lt"/>
              </a:rPr>
              <a:t>Will be provided at a later stage to WP leaders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386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nl-BE" dirty="0"/>
              <a:t>EITD Annual Review Meeting 2018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31840" y="6356350"/>
            <a:ext cx="403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Proprietary Information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not to be disclosed or reproduced without prior authorisation</a:t>
            </a:r>
          </a:p>
        </p:txBody>
      </p:sp>
    </p:spTree>
    <p:extLst>
      <p:ext uri="{BB962C8B-B14F-4D97-AF65-F5344CB8AC3E}">
        <p14:creationId xmlns:p14="http://schemas.microsoft.com/office/powerpoint/2010/main" val="4239929848"/>
      </p:ext>
    </p:extLst>
  </p:cSld>
  <p:clrMapOvr>
    <a:masterClrMapping/>
  </p:clrMapOvr>
</p:sld>
</file>

<file path=ppt/theme/theme1.xml><?xml version="1.0" encoding="utf-8"?>
<a:theme xmlns:a="http://schemas.openxmlformats.org/drawingml/2006/main" name="CS2-Eng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B6E5819E00044EB6E521568C1CB734" ma:contentTypeVersion="4" ma:contentTypeDescription="Create a new document." ma:contentTypeScope="" ma:versionID="74dfcb5be5ef90c0239c035e594bfd95">
  <xsd:schema xmlns:xsd="http://www.w3.org/2001/XMLSchema" xmlns:xs="http://www.w3.org/2001/XMLSchema" xmlns:p="http://schemas.microsoft.com/office/2006/metadata/properties" xmlns:ns2="8880bf41-6708-4f48-88d0-8685dc11c06b" xmlns:ns3="311481d7-bd5d-4911-b99a-4e0ca4fe8384" targetNamespace="http://schemas.microsoft.com/office/2006/metadata/properties" ma:root="true" ma:fieldsID="8333fc46df566759671bd320bacdaff4" ns2:_="" ns3:_="">
    <xsd:import namespace="8880bf41-6708-4f48-88d0-8685dc11c06b"/>
    <xsd:import namespace="311481d7-bd5d-4911-b99a-4e0ca4fe838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Meeting_x0020_Date" minOccurs="0"/>
                <xsd:element ref="ns2:SC_x0020_n_x00b0_"/>
                <xsd:element ref="ns3:Com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80bf41-6708-4f48-88d0-8685dc11c06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format="RadioButtons" ma:internalName="Document_x0020_Type">
      <xsd:simpleType>
        <xsd:restriction base="dms:Choice">
          <xsd:enumeration value="Agenda"/>
          <xsd:enumeration value="Minutes"/>
          <xsd:enumeration value="Presentation"/>
          <xsd:enumeration value="Other"/>
        </xsd:restriction>
      </xsd:simpleType>
    </xsd:element>
    <xsd:element name="Meeting_x0020_Date" ma:index="9" nillable="true" ma:displayName="Meeting Date" ma:format="DateOnly" ma:internalName="Meeting_x0020_Date">
      <xsd:simpleType>
        <xsd:restriction base="dms:DateTime"/>
      </xsd:simpleType>
    </xsd:element>
    <xsd:element name="SC_x0020_n_x00b0_" ma:index="10" ma:displayName="Year" ma:internalName="SC_x0020_n_x00b0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1481d7-bd5d-4911-b99a-4e0ca4fe8384" elementFormDefault="qualified">
    <xsd:import namespace="http://schemas.microsoft.com/office/2006/documentManagement/types"/>
    <xsd:import namespace="http://schemas.microsoft.com/office/infopath/2007/PartnerControls"/>
    <xsd:element name="Comments" ma:index="11" nillable="true" ma:displayName="Comments" ma:internalName="Comment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Date xmlns="8880bf41-6708-4f48-88d0-8685dc11c06b">2018-06-04T22:00:00+00:00</Meeting_x0020_Date>
    <SC_x0020_n_x00b0_ xmlns="8880bf41-6708-4f48-88d0-8685dc11c06b">2018</SC_x0020_n_x00b0_>
    <Comments xmlns="311481d7-bd5d-4911-b99a-4e0ca4fe8384" xsi:nil="true"/>
    <Document_x0020_Type xmlns="8880bf41-6708-4f48-88d0-8685dc11c06b">Presentation</Document_x0020_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9FA45D-D1D8-4878-BCDF-CD0D2CADEB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80bf41-6708-4f48-88d0-8685dc11c06b"/>
    <ds:schemaRef ds:uri="311481d7-bd5d-4911-b99a-4e0ca4fe83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6A9108-316B-4601-9FF3-6BC05D82F873}">
  <ds:schemaRefs>
    <ds:schemaRef ds:uri="8880bf41-6708-4f48-88d0-8685dc11c06b"/>
    <ds:schemaRef ds:uri="http://purl.org/dc/terms/"/>
    <ds:schemaRef ds:uri="311481d7-bd5d-4911-b99a-4e0ca4fe8384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C43EC5D-3D63-4190-8403-0822948B53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CS2-Enging</Template>
  <TotalTime>103</TotalTime>
  <Words>1610</Words>
  <Application>Microsoft Office PowerPoint</Application>
  <PresentationFormat>On-screen Show (4:3)</PresentationFormat>
  <Paragraphs>281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MS PGothic</vt:lpstr>
      <vt:lpstr>MS PGothic</vt:lpstr>
      <vt:lpstr>Arial</vt:lpstr>
      <vt:lpstr>Calibri</vt:lpstr>
      <vt:lpstr>Times New Roman</vt:lpstr>
      <vt:lpstr>CS2-Enging</vt:lpstr>
      <vt:lpstr>1_Office Theme</vt:lpstr>
      <vt:lpstr>Worksheet</vt:lpstr>
      <vt:lpstr>   </vt:lpstr>
      <vt:lpstr>WPX Contents</vt:lpstr>
      <vt:lpstr>WP X – Answer to Reviewers’ Recommendations</vt:lpstr>
      <vt:lpstr>PowerPoint Presentation</vt:lpstr>
      <vt:lpstr>PowerPoint Presentation</vt:lpstr>
      <vt:lpstr>PowerPoint Presentation</vt:lpstr>
      <vt:lpstr>Leaders Involvement in CS2 (WP0)</vt:lpstr>
      <vt:lpstr>CP Involvement in EITD (WP0)</vt:lpstr>
      <vt:lpstr>WPx Project Finances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ARTTIC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 template for the 2018 Annual Review of the Engine-ITD</dc:title>
  <dc:creator>Rocio Garcilazo</dc:creator>
  <cp:lastModifiedBy>Justine Maho</cp:lastModifiedBy>
  <cp:revision>87</cp:revision>
  <dcterms:created xsi:type="dcterms:W3CDTF">2015-05-22T08:27:43Z</dcterms:created>
  <dcterms:modified xsi:type="dcterms:W3CDTF">2018-04-17T14:40:25Z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0x010100C3B6E5819E00044EB6E521568C1CB734</vt:lpwstr>
  </property>
  <property fmtid="{D5CDD505-2E9C-101B-9397-08002B2CF9AE}" pid="3" name="_NewReviewCycle">
    <vt:lpwstr/>
  </property>
</Properties>
</file>